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62"/>
  </p:notesMasterIdLst>
  <p:sldIdLst>
    <p:sldId id="258" r:id="rId2"/>
    <p:sldId id="277" r:id="rId3"/>
    <p:sldId id="345" r:id="rId4"/>
    <p:sldId id="261" r:id="rId5"/>
    <p:sldId id="262" r:id="rId6"/>
    <p:sldId id="288" r:id="rId7"/>
    <p:sldId id="350" r:id="rId8"/>
    <p:sldId id="364" r:id="rId9"/>
    <p:sldId id="413" r:id="rId10"/>
    <p:sldId id="365" r:id="rId11"/>
    <p:sldId id="366" r:id="rId12"/>
    <p:sldId id="367" r:id="rId13"/>
    <p:sldId id="414" r:id="rId14"/>
    <p:sldId id="371" r:id="rId15"/>
    <p:sldId id="372" r:id="rId16"/>
    <p:sldId id="346" r:id="rId17"/>
    <p:sldId id="263" r:id="rId18"/>
    <p:sldId id="264" r:id="rId19"/>
    <p:sldId id="265" r:id="rId20"/>
    <p:sldId id="266" r:id="rId21"/>
    <p:sldId id="373" r:id="rId22"/>
    <p:sldId id="272" r:id="rId23"/>
    <p:sldId id="296" r:id="rId24"/>
    <p:sldId id="298" r:id="rId25"/>
    <p:sldId id="354" r:id="rId26"/>
    <p:sldId id="355" r:id="rId27"/>
    <p:sldId id="415" r:id="rId28"/>
    <p:sldId id="377" r:id="rId29"/>
    <p:sldId id="379" r:id="rId30"/>
    <p:sldId id="378" r:id="rId31"/>
    <p:sldId id="374" r:id="rId32"/>
    <p:sldId id="380" r:id="rId33"/>
    <p:sldId id="382" r:id="rId34"/>
    <p:sldId id="344" r:id="rId35"/>
    <p:sldId id="347" r:id="rId36"/>
    <p:sldId id="326" r:id="rId37"/>
    <p:sldId id="417" r:id="rId38"/>
    <p:sldId id="329" r:id="rId39"/>
    <p:sldId id="336" r:id="rId40"/>
    <p:sldId id="327" r:id="rId41"/>
    <p:sldId id="418" r:id="rId42"/>
    <p:sldId id="383" r:id="rId43"/>
    <p:sldId id="419" r:id="rId44"/>
    <p:sldId id="338" r:id="rId45"/>
    <p:sldId id="328" r:id="rId46"/>
    <p:sldId id="420" r:id="rId47"/>
    <p:sldId id="416" r:id="rId48"/>
    <p:sldId id="421" r:id="rId49"/>
    <p:sldId id="348" r:id="rId50"/>
    <p:sldId id="392" r:id="rId51"/>
    <p:sldId id="394" r:id="rId52"/>
    <p:sldId id="376" r:id="rId53"/>
    <p:sldId id="395" r:id="rId54"/>
    <p:sldId id="396" r:id="rId55"/>
    <p:sldId id="391" r:id="rId56"/>
    <p:sldId id="405" r:id="rId57"/>
    <p:sldId id="393" r:id="rId58"/>
    <p:sldId id="397" r:id="rId59"/>
    <p:sldId id="404" r:id="rId60"/>
    <p:sldId id="390"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4D1F"/>
    <a:srgbClr val="34354A"/>
    <a:srgbClr val="6CA62C"/>
    <a:srgbClr val="FF99FF"/>
    <a:srgbClr val="C1B39B"/>
    <a:srgbClr val="3E3526"/>
    <a:srgbClr val="9F8A65"/>
    <a:srgbClr val="6A5C42"/>
    <a:srgbClr val="3C5D25"/>
    <a:srgbClr val="4A74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82" autoAdjust="0"/>
    <p:restoredTop sz="95492" autoAdjust="0"/>
  </p:normalViewPr>
  <p:slideViewPr>
    <p:cSldViewPr snapToGrid="0">
      <p:cViewPr varScale="1">
        <p:scale>
          <a:sx n="84" d="100"/>
          <a:sy n="84" d="100"/>
        </p:scale>
        <p:origin x="259"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80CB76-3084-40D0-9C92-06923758CE12}" type="datetimeFigureOut">
              <a:rPr lang="en-GB" smtClean="0"/>
              <a:t>02/07/2021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679934-8FA9-49B8-8951-4EE3C365DE6B}" type="slidenum">
              <a:rPr lang="en-GB" smtClean="0"/>
              <a:t>‹#›</a:t>
            </a:fld>
            <a:endParaRPr lang="en-GB"/>
          </a:p>
        </p:txBody>
      </p:sp>
    </p:spTree>
    <p:extLst>
      <p:ext uri="{BB962C8B-B14F-4D97-AF65-F5344CB8AC3E}">
        <p14:creationId xmlns:p14="http://schemas.microsoft.com/office/powerpoint/2010/main" val="2618352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C848F-56E0-4086-B998-04BB1BFA9B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8E1DE3F-1FCD-4F0B-903C-4F5C5640F1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3D43791-FF22-4D87-982C-F737C3F62AE9}"/>
              </a:ext>
            </a:extLst>
          </p:cNvPr>
          <p:cNvSpPr>
            <a:spLocks noGrp="1"/>
          </p:cNvSpPr>
          <p:nvPr>
            <p:ph type="dt" sz="half" idx="10"/>
          </p:nvPr>
        </p:nvSpPr>
        <p:spPr/>
        <p:txBody>
          <a:bodyPr/>
          <a:lstStyle/>
          <a:p>
            <a:fld id="{AA7D0636-AF8C-4309-A236-4F07DD489CFE}" type="datetimeFigureOut">
              <a:rPr lang="en-GB" smtClean="0"/>
              <a:t>02/07/2021</a:t>
            </a:fld>
            <a:endParaRPr lang="en-GB"/>
          </a:p>
        </p:txBody>
      </p:sp>
      <p:sp>
        <p:nvSpPr>
          <p:cNvPr id="5" name="Footer Placeholder 4">
            <a:extLst>
              <a:ext uri="{FF2B5EF4-FFF2-40B4-BE49-F238E27FC236}">
                <a16:creationId xmlns:a16="http://schemas.microsoft.com/office/drawing/2014/main" id="{C584115E-F9B7-4D4A-B1EA-CF2AC5794FE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2B3956B-748F-45C9-9FB9-17287FDC26DB}"/>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2336179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BBE0F-C2AA-4913-B0B8-3B9CBFE6C13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2E83E7A-6F8F-4726-B533-7552532D3B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7AEB951-2A23-4F01-9834-0755A822A9D8}"/>
              </a:ext>
            </a:extLst>
          </p:cNvPr>
          <p:cNvSpPr>
            <a:spLocks noGrp="1"/>
          </p:cNvSpPr>
          <p:nvPr>
            <p:ph type="dt" sz="half" idx="10"/>
          </p:nvPr>
        </p:nvSpPr>
        <p:spPr/>
        <p:txBody>
          <a:bodyPr/>
          <a:lstStyle/>
          <a:p>
            <a:fld id="{AA7D0636-AF8C-4309-A236-4F07DD489CFE}" type="datetimeFigureOut">
              <a:rPr lang="en-GB" smtClean="0"/>
              <a:t>02/07/2021</a:t>
            </a:fld>
            <a:endParaRPr lang="en-GB"/>
          </a:p>
        </p:txBody>
      </p:sp>
      <p:sp>
        <p:nvSpPr>
          <p:cNvPr id="5" name="Footer Placeholder 4">
            <a:extLst>
              <a:ext uri="{FF2B5EF4-FFF2-40B4-BE49-F238E27FC236}">
                <a16:creationId xmlns:a16="http://schemas.microsoft.com/office/drawing/2014/main" id="{67181FE2-C553-4A86-AF7B-4B722269DA5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8E4251-9362-4DB0-B25A-65B9C9D80AA1}"/>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3127725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71AE26-AA58-485E-8DA7-4FBC9B87B35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9C8C5AB-73C5-4BE4-A292-B2E4BE1411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030D619-CAD0-40A6-8B00-7A3C5D60E39A}"/>
              </a:ext>
            </a:extLst>
          </p:cNvPr>
          <p:cNvSpPr>
            <a:spLocks noGrp="1"/>
          </p:cNvSpPr>
          <p:nvPr>
            <p:ph type="dt" sz="half" idx="10"/>
          </p:nvPr>
        </p:nvSpPr>
        <p:spPr/>
        <p:txBody>
          <a:bodyPr/>
          <a:lstStyle/>
          <a:p>
            <a:fld id="{AA7D0636-AF8C-4309-A236-4F07DD489CFE}" type="datetimeFigureOut">
              <a:rPr lang="en-GB" smtClean="0"/>
              <a:t>02/07/2021</a:t>
            </a:fld>
            <a:endParaRPr lang="en-GB"/>
          </a:p>
        </p:txBody>
      </p:sp>
      <p:sp>
        <p:nvSpPr>
          <p:cNvPr id="5" name="Footer Placeholder 4">
            <a:extLst>
              <a:ext uri="{FF2B5EF4-FFF2-40B4-BE49-F238E27FC236}">
                <a16:creationId xmlns:a16="http://schemas.microsoft.com/office/drawing/2014/main" id="{CF2911CF-EBE7-4098-8A09-EC545012D9A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9F119D3-73C6-4419-92F1-0680800FCD8F}"/>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2957562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099FF-30B7-4C0B-BE5B-47EB4AF17B6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DF54664-940C-42D7-8ECC-9649CC43E7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F4EABB1-FB21-404D-8F6B-684B24A04227}"/>
              </a:ext>
            </a:extLst>
          </p:cNvPr>
          <p:cNvSpPr>
            <a:spLocks noGrp="1"/>
          </p:cNvSpPr>
          <p:nvPr>
            <p:ph type="dt" sz="half" idx="10"/>
          </p:nvPr>
        </p:nvSpPr>
        <p:spPr/>
        <p:txBody>
          <a:bodyPr/>
          <a:lstStyle/>
          <a:p>
            <a:fld id="{AA7D0636-AF8C-4309-A236-4F07DD489CFE}" type="datetimeFigureOut">
              <a:rPr lang="en-GB" smtClean="0"/>
              <a:t>02/07/2021</a:t>
            </a:fld>
            <a:endParaRPr lang="en-GB"/>
          </a:p>
        </p:txBody>
      </p:sp>
      <p:sp>
        <p:nvSpPr>
          <p:cNvPr id="5" name="Footer Placeholder 4">
            <a:extLst>
              <a:ext uri="{FF2B5EF4-FFF2-40B4-BE49-F238E27FC236}">
                <a16:creationId xmlns:a16="http://schemas.microsoft.com/office/drawing/2014/main" id="{56DACF87-3327-4B44-A803-D68BF9658CC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5E99CB8-30DB-4A21-B616-F6243484DAF4}"/>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97234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A46FA-8313-4887-A314-EEEB0B8241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CDDFA9F-99DC-4D1C-94B6-0FFEDBE9C2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6C1D3D-45C0-4FE1-9698-2B7A2796A9B8}"/>
              </a:ext>
            </a:extLst>
          </p:cNvPr>
          <p:cNvSpPr>
            <a:spLocks noGrp="1"/>
          </p:cNvSpPr>
          <p:nvPr>
            <p:ph type="dt" sz="half" idx="10"/>
          </p:nvPr>
        </p:nvSpPr>
        <p:spPr/>
        <p:txBody>
          <a:bodyPr/>
          <a:lstStyle/>
          <a:p>
            <a:fld id="{AA7D0636-AF8C-4309-A236-4F07DD489CFE}" type="datetimeFigureOut">
              <a:rPr lang="en-GB" smtClean="0"/>
              <a:t>02/07/2021</a:t>
            </a:fld>
            <a:endParaRPr lang="en-GB"/>
          </a:p>
        </p:txBody>
      </p:sp>
      <p:sp>
        <p:nvSpPr>
          <p:cNvPr id="5" name="Footer Placeholder 4">
            <a:extLst>
              <a:ext uri="{FF2B5EF4-FFF2-40B4-BE49-F238E27FC236}">
                <a16:creationId xmlns:a16="http://schemas.microsoft.com/office/drawing/2014/main" id="{D2F8306A-A9B8-4951-B4FC-874455B5672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3213843-1728-4F30-B351-0D759BE960C3}"/>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1674135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6EDDA-1D75-4C19-9706-A635C9CF671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D51B825-D648-4FE5-8CCA-489A895E31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AC35B2D-4619-48BC-BB6D-CC67D141A7C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70C46CE-436F-464B-9E9B-F2D10F6B3477}"/>
              </a:ext>
            </a:extLst>
          </p:cNvPr>
          <p:cNvSpPr>
            <a:spLocks noGrp="1"/>
          </p:cNvSpPr>
          <p:nvPr>
            <p:ph type="dt" sz="half" idx="10"/>
          </p:nvPr>
        </p:nvSpPr>
        <p:spPr/>
        <p:txBody>
          <a:bodyPr/>
          <a:lstStyle/>
          <a:p>
            <a:fld id="{AA7D0636-AF8C-4309-A236-4F07DD489CFE}" type="datetimeFigureOut">
              <a:rPr lang="en-GB" smtClean="0"/>
              <a:t>02/07/2021</a:t>
            </a:fld>
            <a:endParaRPr lang="en-GB"/>
          </a:p>
        </p:txBody>
      </p:sp>
      <p:sp>
        <p:nvSpPr>
          <p:cNvPr id="6" name="Footer Placeholder 5">
            <a:extLst>
              <a:ext uri="{FF2B5EF4-FFF2-40B4-BE49-F238E27FC236}">
                <a16:creationId xmlns:a16="http://schemas.microsoft.com/office/drawing/2014/main" id="{ADE3FE07-B58C-4BFC-94A3-4B40B5E8A2A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991999F-C04F-406B-84AA-3B759BB76028}"/>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3676576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59B55-F47A-437D-9BF1-8A4BB16D672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1683E18-663D-45E0-A399-EC5A0F6020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643B31-AFA7-494F-BACB-44B28352FB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08A6C64-87E0-4DB6-8EE8-EA57F4308A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3E6DE35-A0D3-427D-84C8-5071919967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65B545D-36D8-4554-AEDE-BFBF00EE7B0D}"/>
              </a:ext>
            </a:extLst>
          </p:cNvPr>
          <p:cNvSpPr>
            <a:spLocks noGrp="1"/>
          </p:cNvSpPr>
          <p:nvPr>
            <p:ph type="dt" sz="half" idx="10"/>
          </p:nvPr>
        </p:nvSpPr>
        <p:spPr/>
        <p:txBody>
          <a:bodyPr/>
          <a:lstStyle/>
          <a:p>
            <a:fld id="{AA7D0636-AF8C-4309-A236-4F07DD489CFE}" type="datetimeFigureOut">
              <a:rPr lang="en-GB" smtClean="0"/>
              <a:t>02/07/2021</a:t>
            </a:fld>
            <a:endParaRPr lang="en-GB"/>
          </a:p>
        </p:txBody>
      </p:sp>
      <p:sp>
        <p:nvSpPr>
          <p:cNvPr id="8" name="Footer Placeholder 7">
            <a:extLst>
              <a:ext uri="{FF2B5EF4-FFF2-40B4-BE49-F238E27FC236}">
                <a16:creationId xmlns:a16="http://schemas.microsoft.com/office/drawing/2014/main" id="{BF7C2F51-1E62-4E90-824D-F31D9EE18AE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332559B-97D8-42F1-B494-FE1DF3784F1E}"/>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1720843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C1CF3-9E02-4626-BFF0-C436793AFE8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9CE6912-8D36-4077-8E59-6D658D70E091}"/>
              </a:ext>
            </a:extLst>
          </p:cNvPr>
          <p:cNvSpPr>
            <a:spLocks noGrp="1"/>
          </p:cNvSpPr>
          <p:nvPr>
            <p:ph type="dt" sz="half" idx="10"/>
          </p:nvPr>
        </p:nvSpPr>
        <p:spPr/>
        <p:txBody>
          <a:bodyPr/>
          <a:lstStyle/>
          <a:p>
            <a:fld id="{AA7D0636-AF8C-4309-A236-4F07DD489CFE}" type="datetimeFigureOut">
              <a:rPr lang="en-GB" smtClean="0"/>
              <a:t>02/07/2021</a:t>
            </a:fld>
            <a:endParaRPr lang="en-GB"/>
          </a:p>
        </p:txBody>
      </p:sp>
      <p:sp>
        <p:nvSpPr>
          <p:cNvPr id="4" name="Footer Placeholder 3">
            <a:extLst>
              <a:ext uri="{FF2B5EF4-FFF2-40B4-BE49-F238E27FC236}">
                <a16:creationId xmlns:a16="http://schemas.microsoft.com/office/drawing/2014/main" id="{CD68D3CB-F866-4A98-8832-A30BEEAEB25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F3FA5C2-69FB-402F-B694-5CFDEA641C1F}"/>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2834928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EC4287-AE11-4BDE-9788-30C31919354F}"/>
              </a:ext>
            </a:extLst>
          </p:cNvPr>
          <p:cNvSpPr>
            <a:spLocks noGrp="1"/>
          </p:cNvSpPr>
          <p:nvPr>
            <p:ph type="dt" sz="half" idx="10"/>
          </p:nvPr>
        </p:nvSpPr>
        <p:spPr/>
        <p:txBody>
          <a:bodyPr/>
          <a:lstStyle/>
          <a:p>
            <a:fld id="{AA7D0636-AF8C-4309-A236-4F07DD489CFE}" type="datetimeFigureOut">
              <a:rPr lang="en-GB" smtClean="0"/>
              <a:t>02/07/2021</a:t>
            </a:fld>
            <a:endParaRPr lang="en-GB"/>
          </a:p>
        </p:txBody>
      </p:sp>
      <p:sp>
        <p:nvSpPr>
          <p:cNvPr id="3" name="Footer Placeholder 2">
            <a:extLst>
              <a:ext uri="{FF2B5EF4-FFF2-40B4-BE49-F238E27FC236}">
                <a16:creationId xmlns:a16="http://schemas.microsoft.com/office/drawing/2014/main" id="{C6076969-3D4C-4426-81E1-7CBCDEE88DF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816D2D7-53EE-4590-84D8-EE92469A4714}"/>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653157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3A421-F5DC-4BAB-A14B-6B79B4DC58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CEAC7E4-F997-4273-8588-A6B171227B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4DDAAD4-1FAE-47D0-9105-7441908FC6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E822C3-0AD8-4490-88D5-433A58A3EE12}"/>
              </a:ext>
            </a:extLst>
          </p:cNvPr>
          <p:cNvSpPr>
            <a:spLocks noGrp="1"/>
          </p:cNvSpPr>
          <p:nvPr>
            <p:ph type="dt" sz="half" idx="10"/>
          </p:nvPr>
        </p:nvSpPr>
        <p:spPr/>
        <p:txBody>
          <a:bodyPr/>
          <a:lstStyle/>
          <a:p>
            <a:fld id="{AA7D0636-AF8C-4309-A236-4F07DD489CFE}" type="datetimeFigureOut">
              <a:rPr lang="en-GB" smtClean="0"/>
              <a:t>02/07/2021</a:t>
            </a:fld>
            <a:endParaRPr lang="en-GB"/>
          </a:p>
        </p:txBody>
      </p:sp>
      <p:sp>
        <p:nvSpPr>
          <p:cNvPr id="6" name="Footer Placeholder 5">
            <a:extLst>
              <a:ext uri="{FF2B5EF4-FFF2-40B4-BE49-F238E27FC236}">
                <a16:creationId xmlns:a16="http://schemas.microsoft.com/office/drawing/2014/main" id="{39D0A800-60F9-4EDD-91F4-321823979AC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86B933B-58D7-4B17-BCB0-85621C4C55A4}"/>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35839310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4D4C9-6DED-4D50-B56C-BDFC59C58E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1131036-0360-4991-B089-DFB59CAEA5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8F49E60-9505-4718-9D13-CA36713FA4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E5BF27-8ABE-46EA-8B7C-1427AE53DED2}"/>
              </a:ext>
            </a:extLst>
          </p:cNvPr>
          <p:cNvSpPr>
            <a:spLocks noGrp="1"/>
          </p:cNvSpPr>
          <p:nvPr>
            <p:ph type="dt" sz="half" idx="10"/>
          </p:nvPr>
        </p:nvSpPr>
        <p:spPr/>
        <p:txBody>
          <a:bodyPr/>
          <a:lstStyle/>
          <a:p>
            <a:fld id="{AA7D0636-AF8C-4309-A236-4F07DD489CFE}" type="datetimeFigureOut">
              <a:rPr lang="en-GB" smtClean="0"/>
              <a:t>02/07/2021</a:t>
            </a:fld>
            <a:endParaRPr lang="en-GB"/>
          </a:p>
        </p:txBody>
      </p:sp>
      <p:sp>
        <p:nvSpPr>
          <p:cNvPr id="6" name="Footer Placeholder 5">
            <a:extLst>
              <a:ext uri="{FF2B5EF4-FFF2-40B4-BE49-F238E27FC236}">
                <a16:creationId xmlns:a16="http://schemas.microsoft.com/office/drawing/2014/main" id="{00C012B2-194C-4BF5-A227-A2B38EAEB7F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25600EB-1457-42FC-88C0-A0FE861D393A}"/>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1386539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6DFE9E-05C5-42E8-BA47-8621A9072E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2DB0292-2E87-4068-B3D4-A823C9FE6E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51C3C3A-5142-40EC-8AE2-F63EA0D7A1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7D0636-AF8C-4309-A236-4F07DD489CFE}" type="datetimeFigureOut">
              <a:rPr lang="en-GB" smtClean="0"/>
              <a:t>02/07/2021</a:t>
            </a:fld>
            <a:endParaRPr lang="en-GB"/>
          </a:p>
        </p:txBody>
      </p:sp>
      <p:sp>
        <p:nvSpPr>
          <p:cNvPr id="5" name="Footer Placeholder 4">
            <a:extLst>
              <a:ext uri="{FF2B5EF4-FFF2-40B4-BE49-F238E27FC236}">
                <a16:creationId xmlns:a16="http://schemas.microsoft.com/office/drawing/2014/main" id="{DA837131-735E-47EA-8FE1-AF5C9CBD8E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F3D47FA-1D6B-4570-93EC-904B41E37E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3A866C-31F5-46CE-9AE3-DC190F34D21A}" type="slidenum">
              <a:rPr lang="en-GB" smtClean="0"/>
              <a:t>‹#›</a:t>
            </a:fld>
            <a:endParaRPr lang="en-GB"/>
          </a:p>
        </p:txBody>
      </p:sp>
    </p:spTree>
    <p:extLst>
      <p:ext uri="{BB962C8B-B14F-4D97-AF65-F5344CB8AC3E}">
        <p14:creationId xmlns:p14="http://schemas.microsoft.com/office/powerpoint/2010/main" val="2600049891"/>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thd5066@psu.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web.ewu.edu/ewflora/Asteraceae/Carduus%20acanthoides.html" TargetMode="External"/><Relationship Id="rId5" Type="http://schemas.openxmlformats.org/officeDocument/2006/relationships/image" Target="../media/image3.jpeg"/><Relationship Id="rId4" Type="http://schemas.openxmlformats.org/officeDocument/2006/relationships/hyperlink" Target="https://www.brc.ac.uk/plantatlas/plant/carduus-nutan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hyperlink" Target="http://web.ewu.edu/ewflora/Asteraceae/Carduus%20acanthoides.html" TargetMode="External"/><Relationship Id="rId4" Type="http://schemas.openxmlformats.org/officeDocument/2006/relationships/hyperlink" Target="https://www.brc.ac.uk/plantatlas/plant/carduus-nutan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hyperlink" Target="https://plants.usda.gov/core/profile?symbol=CANU4" TargetMode="External"/><Relationship Id="rId4" Type="http://schemas.openxmlformats.org/officeDocument/2006/relationships/hyperlink" Target="https://plants.usda.gov/core/profile?symbol=CAAC"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1.xml"/><Relationship Id="rId6" Type="http://schemas.openxmlformats.org/officeDocument/2006/relationships/hyperlink" Target="https://www.inspection.gc.ca/plants/seeds/testing-grading/seeds-identification/carduus-acanthoides/eng/1475881428791/1475881429283" TargetMode="External"/><Relationship Id="rId5" Type="http://schemas.openxmlformats.org/officeDocument/2006/relationships/hyperlink" Target="http://www.inspection.gc.ca/plants/seeds/testing-grading/seeds-identification/carduus-nutans/eng/1476277091719/1476277092202" TargetMode="External"/><Relationship Id="rId4" Type="http://schemas.openxmlformats.org/officeDocument/2006/relationships/image" Target="../media/image10.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web.ewu.edu/ewflora/Asteraceae/Carduus%20acanthoides.html" TargetMode="External"/><Relationship Id="rId5" Type="http://schemas.openxmlformats.org/officeDocument/2006/relationships/image" Target="../media/image3.jpeg"/><Relationship Id="rId4" Type="http://schemas.openxmlformats.org/officeDocument/2006/relationships/hyperlink" Target="https://www.brc.ac.uk/plantatlas/plant/carduus-nutan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web.ewu.edu/ewflora/Asteraceae/Carduus%20acanthoides.html" TargetMode="External"/><Relationship Id="rId5" Type="http://schemas.openxmlformats.org/officeDocument/2006/relationships/image" Target="../media/image3.jpeg"/><Relationship Id="rId4" Type="http://schemas.openxmlformats.org/officeDocument/2006/relationships/hyperlink" Target="https://www.brc.ac.uk/plantatlas/plant/carduus-nutans"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web.ewu.edu/ewflora/Asteraceae/Carduus%20acanthoides.html" TargetMode="External"/><Relationship Id="rId5" Type="http://schemas.openxmlformats.org/officeDocument/2006/relationships/image" Target="../media/image3.jpeg"/><Relationship Id="rId4" Type="http://schemas.openxmlformats.org/officeDocument/2006/relationships/hyperlink" Target="https://www.brc.ac.uk/plantatlas/plant/carduus-nutan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tif"/><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tif"/><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Biological_dispersal" TargetMode="External"/><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hyperlink" Target="https://www.pbs.org/wnet/nature/blog/the-future-of-the-wolves-of-isle-royale/" TargetMode="Externa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tif"/><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tif"/><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0.tif"/><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0.tif"/><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tif"/><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tif"/><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2.tif"/><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2.tif"/><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web.ewu.edu/ewflora/Asteraceae/Carduus%20acanthoides.html" TargetMode="External"/><Relationship Id="rId5" Type="http://schemas.openxmlformats.org/officeDocument/2006/relationships/image" Target="../media/image3.jpeg"/><Relationship Id="rId4" Type="http://schemas.openxmlformats.org/officeDocument/2006/relationships/hyperlink" Target="https://www.brc.ac.uk/plantatlas/plant/carduus-nutan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8.tif"/><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18.tif"/><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19.tif"/><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19.tif"/><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20.tif"/><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20.tif"/><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hyperlink" Target="mailto:thd5066@psu.edu"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9.t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4E47522-770A-4384-B0A8-E129C666E0AE}"/>
              </a:ext>
            </a:extLst>
          </p:cNvPr>
          <p:cNvSpPr txBox="1"/>
          <p:nvPr/>
        </p:nvSpPr>
        <p:spPr>
          <a:xfrm>
            <a:off x="383374" y="1056024"/>
            <a:ext cx="11387777" cy="1261884"/>
          </a:xfrm>
          <a:prstGeom prst="rect">
            <a:avLst/>
          </a:prstGeom>
          <a:noFill/>
        </p:spPr>
        <p:txBody>
          <a:bodyPr wrap="square" rtlCol="0">
            <a:spAutoFit/>
          </a:bodyPr>
          <a:lstStyle/>
          <a:p>
            <a:pPr algn="ctr"/>
            <a:r>
              <a:rPr lang="en-GB" sz="3800" dirty="0"/>
              <a:t>Increased temperatures shift flower height distributions and seed dispersal patterns in invasive thistles</a:t>
            </a:r>
          </a:p>
        </p:txBody>
      </p:sp>
      <p:sp>
        <p:nvSpPr>
          <p:cNvPr id="61" name="TextBox 60">
            <a:extLst>
              <a:ext uri="{FF2B5EF4-FFF2-40B4-BE49-F238E27FC236}">
                <a16:creationId xmlns:a16="http://schemas.microsoft.com/office/drawing/2014/main" id="{EB182E7A-0341-485E-9BEF-995E8AA4B790}"/>
              </a:ext>
            </a:extLst>
          </p:cNvPr>
          <p:cNvSpPr txBox="1"/>
          <p:nvPr/>
        </p:nvSpPr>
        <p:spPr>
          <a:xfrm>
            <a:off x="402111" y="4234914"/>
            <a:ext cx="11387777" cy="2066400"/>
          </a:xfrm>
          <a:prstGeom prst="rect">
            <a:avLst/>
          </a:prstGeom>
          <a:noFill/>
        </p:spPr>
        <p:txBody>
          <a:bodyPr wrap="square" rtlCol="0">
            <a:spAutoFit/>
          </a:bodyPr>
          <a:lstStyle/>
          <a:p>
            <a:pPr algn="ctr"/>
            <a:endParaRPr lang="en-GB" sz="2400" dirty="0">
              <a:solidFill>
                <a:schemeClr val="bg1"/>
              </a:solidFill>
            </a:endParaRPr>
          </a:p>
          <a:p>
            <a:pPr algn="ctr">
              <a:lnSpc>
                <a:spcPct val="150000"/>
              </a:lnSpc>
            </a:pPr>
            <a:r>
              <a:rPr lang="en-GB" sz="2400" dirty="0"/>
              <a:t>Trevor Drees, </a:t>
            </a:r>
            <a:r>
              <a:rPr lang="en-GB" sz="2400" dirty="0" err="1"/>
              <a:t>Katriona</a:t>
            </a:r>
            <a:r>
              <a:rPr lang="en-GB" sz="2400" dirty="0"/>
              <a:t> Shea</a:t>
            </a:r>
          </a:p>
          <a:p>
            <a:pPr algn="ctr">
              <a:lnSpc>
                <a:spcPct val="150000"/>
              </a:lnSpc>
            </a:pPr>
            <a:r>
              <a:rPr lang="en-GB" sz="2400" dirty="0"/>
              <a:t>The Pennsylvania State University</a:t>
            </a:r>
          </a:p>
          <a:p>
            <a:pPr algn="ctr">
              <a:lnSpc>
                <a:spcPct val="150000"/>
              </a:lnSpc>
            </a:pPr>
            <a:r>
              <a:rPr lang="en-GB" sz="2400" dirty="0">
                <a:hlinkClick r:id="rId2">
                  <a:extLst>
                    <a:ext uri="{A12FA001-AC4F-418D-AE19-62706E023703}">
                      <ahyp:hlinkClr xmlns:ahyp="http://schemas.microsoft.com/office/drawing/2018/hyperlinkcolor" val="tx"/>
                    </a:ext>
                  </a:extLst>
                </a:hlinkClick>
              </a:rPr>
              <a:t>thd5066@psu.edu</a:t>
            </a:r>
            <a:endParaRPr lang="en-GB" sz="2400" dirty="0"/>
          </a:p>
        </p:txBody>
      </p:sp>
      <p:sp>
        <p:nvSpPr>
          <p:cNvPr id="2" name="Rectangle 1">
            <a:extLst>
              <a:ext uri="{FF2B5EF4-FFF2-40B4-BE49-F238E27FC236}">
                <a16:creationId xmlns:a16="http://schemas.microsoft.com/office/drawing/2014/main" id="{E02DC55E-D282-4C94-AEE8-71D315B743C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CAA2CEEF-033E-4D09-8FB5-4C9DAD10A179}"/>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67">
            <a:extLst>
              <a:ext uri="{FF2B5EF4-FFF2-40B4-BE49-F238E27FC236}">
                <a16:creationId xmlns:a16="http://schemas.microsoft.com/office/drawing/2014/main" id="{584A7D9C-6BF8-43A6-AAB7-EA2782040E9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8E24F59C-7D2A-4E49-B48A-A2C044FAC0A5}"/>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17CD65CF-4B65-4CD7-A44F-7A3833061430}"/>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a:extLst>
              <a:ext uri="{FF2B5EF4-FFF2-40B4-BE49-F238E27FC236}">
                <a16:creationId xmlns:a16="http://schemas.microsoft.com/office/drawing/2014/main" id="{5E544CBE-09A6-409C-B6CB-B76456FFFACE}"/>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ectangle 75">
            <a:extLst>
              <a:ext uri="{FF2B5EF4-FFF2-40B4-BE49-F238E27FC236}">
                <a16:creationId xmlns:a16="http://schemas.microsoft.com/office/drawing/2014/main" id="{F84D8135-1007-49F9-9FC9-C15B2593FDFF}"/>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6468203C-2073-4B91-99E5-72C875353701}"/>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id="{0F1AEE7B-1672-4DBA-8DCA-D3C8B399986B}"/>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Rectangle 81">
            <a:extLst>
              <a:ext uri="{FF2B5EF4-FFF2-40B4-BE49-F238E27FC236}">
                <a16:creationId xmlns:a16="http://schemas.microsoft.com/office/drawing/2014/main" id="{629DC16F-D330-498E-90C1-96D40E789856}"/>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AFB94A93-0A0D-4C71-990B-879BDBDF1F6B}"/>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A9032134-99DF-4FB3-87F2-66566661C5A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9C700331-E7FB-4FDB-89E3-3A1C4F742428}"/>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ectangle 89">
            <a:extLst>
              <a:ext uri="{FF2B5EF4-FFF2-40B4-BE49-F238E27FC236}">
                <a16:creationId xmlns:a16="http://schemas.microsoft.com/office/drawing/2014/main" id="{5E19C6E2-C869-4D86-B110-3A7462FBCD77}"/>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B408108D-9791-4E9C-8833-6114F3265864}"/>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ectangle 93">
            <a:extLst>
              <a:ext uri="{FF2B5EF4-FFF2-40B4-BE49-F238E27FC236}">
                <a16:creationId xmlns:a16="http://schemas.microsoft.com/office/drawing/2014/main" id="{5E370ABA-C99E-41CB-8812-647070952E3F}"/>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ectangle 95">
            <a:extLst>
              <a:ext uri="{FF2B5EF4-FFF2-40B4-BE49-F238E27FC236}">
                <a16:creationId xmlns:a16="http://schemas.microsoft.com/office/drawing/2014/main" id="{62B4E431-2370-45BB-BBC3-15845FCC595C}"/>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ectangle 97">
            <a:extLst>
              <a:ext uri="{FF2B5EF4-FFF2-40B4-BE49-F238E27FC236}">
                <a16:creationId xmlns:a16="http://schemas.microsoft.com/office/drawing/2014/main" id="{84A293D0-DB63-48B0-B385-E74B24BAFE72}"/>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ectangle 99">
            <a:extLst>
              <a:ext uri="{FF2B5EF4-FFF2-40B4-BE49-F238E27FC236}">
                <a16:creationId xmlns:a16="http://schemas.microsoft.com/office/drawing/2014/main" id="{9AB84557-91F8-4A15-882B-E9FB4FCB559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ectangle 101">
            <a:extLst>
              <a:ext uri="{FF2B5EF4-FFF2-40B4-BE49-F238E27FC236}">
                <a16:creationId xmlns:a16="http://schemas.microsoft.com/office/drawing/2014/main" id="{251C0335-6AB1-4BCE-8BC7-104635415B19}"/>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ectangle 103">
            <a:extLst>
              <a:ext uri="{FF2B5EF4-FFF2-40B4-BE49-F238E27FC236}">
                <a16:creationId xmlns:a16="http://schemas.microsoft.com/office/drawing/2014/main" id="{E91A25D2-5210-4E3C-B3D1-333E55AB1C52}"/>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ectangle 105">
            <a:extLst>
              <a:ext uri="{FF2B5EF4-FFF2-40B4-BE49-F238E27FC236}">
                <a16:creationId xmlns:a16="http://schemas.microsoft.com/office/drawing/2014/main" id="{FCB481FA-4D88-403D-9903-58ABC55B43BF}"/>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ectangle 107">
            <a:extLst>
              <a:ext uri="{FF2B5EF4-FFF2-40B4-BE49-F238E27FC236}">
                <a16:creationId xmlns:a16="http://schemas.microsoft.com/office/drawing/2014/main" id="{6BB4DBD0-F470-40D3-B71F-3FB2F9B160B6}"/>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Rectangle 109">
            <a:extLst>
              <a:ext uri="{FF2B5EF4-FFF2-40B4-BE49-F238E27FC236}">
                <a16:creationId xmlns:a16="http://schemas.microsoft.com/office/drawing/2014/main" id="{54DD6DCE-1ED2-48E2-A6EF-7DDAF365293E}"/>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Rectangle 111">
            <a:extLst>
              <a:ext uri="{FF2B5EF4-FFF2-40B4-BE49-F238E27FC236}">
                <a16:creationId xmlns:a16="http://schemas.microsoft.com/office/drawing/2014/main" id="{F9EB2E49-5253-45D6-A36B-EFC91A6DD034}"/>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Rectangle 113">
            <a:extLst>
              <a:ext uri="{FF2B5EF4-FFF2-40B4-BE49-F238E27FC236}">
                <a16:creationId xmlns:a16="http://schemas.microsoft.com/office/drawing/2014/main" id="{5AE3D69A-2158-4414-94C3-FE74D49752A9}"/>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Rectangle 115">
            <a:extLst>
              <a:ext uri="{FF2B5EF4-FFF2-40B4-BE49-F238E27FC236}">
                <a16:creationId xmlns:a16="http://schemas.microsoft.com/office/drawing/2014/main" id="{58882633-77C0-4C44-8B02-508F3EDC6BC9}"/>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Rectangle 117">
            <a:extLst>
              <a:ext uri="{FF2B5EF4-FFF2-40B4-BE49-F238E27FC236}">
                <a16:creationId xmlns:a16="http://schemas.microsoft.com/office/drawing/2014/main" id="{E6422B36-6FC3-4AE1-BEE6-ED18B50E1803}"/>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Rectangle 119">
            <a:extLst>
              <a:ext uri="{FF2B5EF4-FFF2-40B4-BE49-F238E27FC236}">
                <a16:creationId xmlns:a16="http://schemas.microsoft.com/office/drawing/2014/main" id="{54197685-B5CF-4F7A-8FCA-774C38208F76}"/>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Rectangle 121">
            <a:extLst>
              <a:ext uri="{FF2B5EF4-FFF2-40B4-BE49-F238E27FC236}">
                <a16:creationId xmlns:a16="http://schemas.microsoft.com/office/drawing/2014/main" id="{3323DD76-3032-47C0-9007-37F44DC4C93C}"/>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Rectangle 123">
            <a:extLst>
              <a:ext uri="{FF2B5EF4-FFF2-40B4-BE49-F238E27FC236}">
                <a16:creationId xmlns:a16="http://schemas.microsoft.com/office/drawing/2014/main" id="{64977BBA-4E26-4202-9E4C-21FB26866D26}"/>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Rectangle 125">
            <a:extLst>
              <a:ext uri="{FF2B5EF4-FFF2-40B4-BE49-F238E27FC236}">
                <a16:creationId xmlns:a16="http://schemas.microsoft.com/office/drawing/2014/main" id="{1D5FCAAB-6FFF-43C4-A18E-1326212E924C}"/>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Rectangle 127">
            <a:extLst>
              <a:ext uri="{FF2B5EF4-FFF2-40B4-BE49-F238E27FC236}">
                <a16:creationId xmlns:a16="http://schemas.microsoft.com/office/drawing/2014/main" id="{FC8AA345-4A1B-48E4-89A2-506F0E754C7C}"/>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Rectangle 129">
            <a:extLst>
              <a:ext uri="{FF2B5EF4-FFF2-40B4-BE49-F238E27FC236}">
                <a16:creationId xmlns:a16="http://schemas.microsoft.com/office/drawing/2014/main" id="{E8945DBF-9CD6-4C7E-8C4B-CD5A7AE8AD82}"/>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Rectangle 131">
            <a:extLst>
              <a:ext uri="{FF2B5EF4-FFF2-40B4-BE49-F238E27FC236}">
                <a16:creationId xmlns:a16="http://schemas.microsoft.com/office/drawing/2014/main" id="{E1C41027-9633-4208-8F28-996445F2203B}"/>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Rectangle 133">
            <a:extLst>
              <a:ext uri="{FF2B5EF4-FFF2-40B4-BE49-F238E27FC236}">
                <a16:creationId xmlns:a16="http://schemas.microsoft.com/office/drawing/2014/main" id="{EA697F89-2EEA-489B-8D5D-99F4A4D41A31}"/>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Rectangle 135">
            <a:extLst>
              <a:ext uri="{FF2B5EF4-FFF2-40B4-BE49-F238E27FC236}">
                <a16:creationId xmlns:a16="http://schemas.microsoft.com/office/drawing/2014/main" id="{6852C023-13CC-4A3F-AC25-0AD4E8B9E2B4}"/>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Rectangle 137">
            <a:extLst>
              <a:ext uri="{FF2B5EF4-FFF2-40B4-BE49-F238E27FC236}">
                <a16:creationId xmlns:a16="http://schemas.microsoft.com/office/drawing/2014/main" id="{92541DC7-765E-4325-8AA3-C075477985C6}"/>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Rectangle 139">
            <a:extLst>
              <a:ext uri="{FF2B5EF4-FFF2-40B4-BE49-F238E27FC236}">
                <a16:creationId xmlns:a16="http://schemas.microsoft.com/office/drawing/2014/main" id="{321DBEE4-B8E5-4278-8F5F-61D7E5E22DE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Rectangle 141">
            <a:extLst>
              <a:ext uri="{FF2B5EF4-FFF2-40B4-BE49-F238E27FC236}">
                <a16:creationId xmlns:a16="http://schemas.microsoft.com/office/drawing/2014/main" id="{2117A1E9-A296-4B17-AF05-B79815FAF85D}"/>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Rectangle 143">
            <a:extLst>
              <a:ext uri="{FF2B5EF4-FFF2-40B4-BE49-F238E27FC236}">
                <a16:creationId xmlns:a16="http://schemas.microsoft.com/office/drawing/2014/main" id="{EE7D832E-9E27-4760-9449-8589DFA9D915}"/>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145">
            <a:extLst>
              <a:ext uri="{FF2B5EF4-FFF2-40B4-BE49-F238E27FC236}">
                <a16:creationId xmlns:a16="http://schemas.microsoft.com/office/drawing/2014/main" id="{E2755245-51C1-4E27-B732-BE5BA118EE8E}"/>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Rectangle 147">
            <a:extLst>
              <a:ext uri="{FF2B5EF4-FFF2-40B4-BE49-F238E27FC236}">
                <a16:creationId xmlns:a16="http://schemas.microsoft.com/office/drawing/2014/main" id="{FAF22D4E-80DE-44A5-8AFF-778C5D9B7FD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Rectangle 149">
            <a:extLst>
              <a:ext uri="{FF2B5EF4-FFF2-40B4-BE49-F238E27FC236}">
                <a16:creationId xmlns:a16="http://schemas.microsoft.com/office/drawing/2014/main" id="{E6970FAE-998B-4E9E-9BCA-F4314717870B}"/>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ectangle 151">
            <a:extLst>
              <a:ext uri="{FF2B5EF4-FFF2-40B4-BE49-F238E27FC236}">
                <a16:creationId xmlns:a16="http://schemas.microsoft.com/office/drawing/2014/main" id="{6813E70B-129E-4A6E-AE6C-5528660C8253}"/>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488643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5937750" y="1835719"/>
            <a:ext cx="5238533" cy="2939266"/>
          </a:xfrm>
          <a:prstGeom prst="rect">
            <a:avLst/>
          </a:prstGeom>
          <a:noFill/>
        </p:spPr>
        <p:txBody>
          <a:bodyPr wrap="square" rtlCol="0">
            <a:spAutoFit/>
          </a:bodyPr>
          <a:lstStyle/>
          <a:p>
            <a:r>
              <a:rPr lang="en-GB" dirty="0"/>
              <a:t>Climate change has the potential to affect dispersal of organisms, either by directly affecting dispersal vectors or indirectly by affecting dispersal-related factors. </a:t>
            </a:r>
          </a:p>
          <a:p>
            <a:endParaRPr lang="en-GB" dirty="0"/>
          </a:p>
          <a:p>
            <a:pPr>
              <a:spcAft>
                <a:spcPts val="600"/>
              </a:spcAft>
            </a:pPr>
            <a:r>
              <a:rPr lang="en-GB" dirty="0"/>
              <a:t>This includes:</a:t>
            </a:r>
          </a:p>
          <a:p>
            <a:pPr marL="285750" indent="-285750">
              <a:buFont typeface="Arial" panose="020B0604020202020204" pitchFamily="34" charset="0"/>
              <a:buChar char="•"/>
            </a:pPr>
            <a:r>
              <a:rPr lang="en-GB" dirty="0"/>
              <a:t>Temperature</a:t>
            </a:r>
          </a:p>
          <a:p>
            <a:pPr marL="285750" indent="-285750">
              <a:buFont typeface="Arial" panose="020B0604020202020204" pitchFamily="34" charset="0"/>
              <a:buChar char="•"/>
            </a:pPr>
            <a:r>
              <a:rPr lang="en-GB" dirty="0"/>
              <a:t>Precipitation</a:t>
            </a:r>
          </a:p>
          <a:p>
            <a:pPr marL="285750" indent="-285750">
              <a:buFont typeface="Arial" panose="020B0604020202020204" pitchFamily="34" charset="0"/>
              <a:buChar char="•"/>
            </a:pPr>
            <a:r>
              <a:rPr lang="en-GB" dirty="0"/>
              <a:t>Wind speeds</a:t>
            </a:r>
          </a:p>
          <a:p>
            <a:pPr marL="285750" indent="-285750">
              <a:buFont typeface="Arial" panose="020B0604020202020204" pitchFamily="34" charset="0"/>
              <a:buChar char="•"/>
            </a:pPr>
            <a:r>
              <a:rPr lang="en-GB" dirty="0"/>
              <a:t>Frequency of extreme events</a:t>
            </a:r>
          </a:p>
        </p:txBody>
      </p:sp>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836E2D7-452C-47B6-A677-93DB0E9083B6}"/>
              </a:ext>
            </a:extLst>
          </p:cNvPr>
          <p:cNvSpPr txBox="1"/>
          <p:nvPr/>
        </p:nvSpPr>
        <p:spPr>
          <a:xfrm>
            <a:off x="1003750" y="602265"/>
            <a:ext cx="9479558" cy="830997"/>
          </a:xfrm>
          <a:prstGeom prst="rect">
            <a:avLst/>
          </a:prstGeom>
          <a:noFill/>
        </p:spPr>
        <p:txBody>
          <a:bodyPr wrap="square" rtlCol="0">
            <a:spAutoFit/>
          </a:bodyPr>
          <a:lstStyle/>
          <a:p>
            <a:r>
              <a:rPr lang="en-GB" sz="4800" dirty="0"/>
              <a:t>Climate change may affect dispersal</a:t>
            </a:r>
          </a:p>
        </p:txBody>
      </p:sp>
      <p:pic>
        <p:nvPicPr>
          <p:cNvPr id="16" name="Picture 6" descr="C nutans seed leaving flowerhead Garman farm 040703 I">
            <a:extLst>
              <a:ext uri="{FF2B5EF4-FFF2-40B4-BE49-F238E27FC236}">
                <a16:creationId xmlns:a16="http://schemas.microsoft.com/office/drawing/2014/main" id="{7568283F-D337-4885-A0BF-43BB3EB47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114250" y="1939743"/>
            <a:ext cx="4351830" cy="331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000EE0B-A805-4E55-8C1E-A8EB779FC3E0}"/>
              </a:ext>
            </a:extLst>
          </p:cNvPr>
          <p:cNvSpPr txBox="1"/>
          <p:nvPr/>
        </p:nvSpPr>
        <p:spPr>
          <a:xfrm>
            <a:off x="4367441" y="5050571"/>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155BFA5-620A-4571-A0C7-9630185A6766}"/>
              </a:ext>
            </a:extLst>
          </p:cNvPr>
          <p:cNvSpPr/>
          <p:nvPr/>
        </p:nvSpPr>
        <p:spPr>
          <a:xfrm>
            <a:off x="6228080" y="3627240"/>
            <a:ext cx="1343152" cy="55156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5CE0615C-11F7-46AC-941E-3EB8598317DF}"/>
              </a:ext>
            </a:extLst>
          </p:cNvPr>
          <p:cNvSpPr txBox="1"/>
          <p:nvPr/>
        </p:nvSpPr>
        <p:spPr>
          <a:xfrm>
            <a:off x="7611149" y="3578592"/>
            <a:ext cx="3635461" cy="646331"/>
          </a:xfrm>
          <a:prstGeom prst="rect">
            <a:avLst/>
          </a:prstGeom>
          <a:noFill/>
        </p:spPr>
        <p:txBody>
          <a:bodyPr wrap="square" rtlCol="0">
            <a:spAutoFit/>
          </a:bodyPr>
          <a:lstStyle/>
          <a:p>
            <a:r>
              <a:rPr lang="en-GB" dirty="0">
                <a:solidFill>
                  <a:srgbClr val="FF0000"/>
                </a:solidFill>
              </a:rPr>
              <a:t>Could affect growth; seeds released higher and travel further</a:t>
            </a:r>
          </a:p>
        </p:txBody>
      </p:sp>
      <p:sp>
        <p:nvSpPr>
          <p:cNvPr id="20" name="TextBox 19">
            <a:extLst>
              <a:ext uri="{FF2B5EF4-FFF2-40B4-BE49-F238E27FC236}">
                <a16:creationId xmlns:a16="http://schemas.microsoft.com/office/drawing/2014/main" id="{612FB9CF-D958-4F44-BAAF-256BEE3247AA}"/>
              </a:ext>
            </a:extLst>
          </p:cNvPr>
          <p:cNvSpPr txBox="1"/>
          <p:nvPr/>
        </p:nvSpPr>
        <p:spPr>
          <a:xfrm>
            <a:off x="1003750" y="5572441"/>
            <a:ext cx="3324582" cy="369332"/>
          </a:xfrm>
          <a:prstGeom prst="rect">
            <a:avLst/>
          </a:prstGeom>
          <a:noFill/>
        </p:spPr>
        <p:txBody>
          <a:bodyPr wrap="square" rtlCol="0">
            <a:spAutoFit/>
          </a:bodyPr>
          <a:lstStyle/>
          <a:p>
            <a:r>
              <a:rPr lang="en-GB" dirty="0">
                <a:solidFill>
                  <a:srgbClr val="FF0000"/>
                </a:solidFill>
              </a:rPr>
              <a:t>Wind-dispersed invasive species!</a:t>
            </a:r>
          </a:p>
        </p:txBody>
      </p:sp>
    </p:spTree>
    <p:extLst>
      <p:ext uri="{BB962C8B-B14F-4D97-AF65-F5344CB8AC3E}">
        <p14:creationId xmlns:p14="http://schemas.microsoft.com/office/powerpoint/2010/main" val="245043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5937750" y="1835719"/>
            <a:ext cx="5238533" cy="2939266"/>
          </a:xfrm>
          <a:prstGeom prst="rect">
            <a:avLst/>
          </a:prstGeom>
          <a:noFill/>
        </p:spPr>
        <p:txBody>
          <a:bodyPr wrap="square" rtlCol="0">
            <a:spAutoFit/>
          </a:bodyPr>
          <a:lstStyle/>
          <a:p>
            <a:r>
              <a:rPr lang="en-GB" dirty="0"/>
              <a:t>Climate change has the potential to affect dispersal of organisms, either by directly affecting dispersal vectors or indirectly by affecting dispersal-related factors. </a:t>
            </a:r>
          </a:p>
          <a:p>
            <a:endParaRPr lang="en-GB" dirty="0"/>
          </a:p>
          <a:p>
            <a:pPr>
              <a:spcAft>
                <a:spcPts val="600"/>
              </a:spcAft>
            </a:pPr>
            <a:r>
              <a:rPr lang="en-GB" dirty="0"/>
              <a:t>This includes:</a:t>
            </a:r>
          </a:p>
          <a:p>
            <a:pPr marL="285750" indent="-285750">
              <a:buFont typeface="Arial" panose="020B0604020202020204" pitchFamily="34" charset="0"/>
              <a:buChar char="•"/>
            </a:pPr>
            <a:r>
              <a:rPr lang="en-GB" dirty="0"/>
              <a:t>Temperature</a:t>
            </a:r>
          </a:p>
          <a:p>
            <a:pPr marL="285750" indent="-285750">
              <a:buFont typeface="Arial" panose="020B0604020202020204" pitchFamily="34" charset="0"/>
              <a:buChar char="•"/>
            </a:pPr>
            <a:r>
              <a:rPr lang="en-GB" dirty="0"/>
              <a:t>Precipitation</a:t>
            </a:r>
          </a:p>
          <a:p>
            <a:pPr marL="285750" indent="-285750">
              <a:buFont typeface="Arial" panose="020B0604020202020204" pitchFamily="34" charset="0"/>
              <a:buChar char="•"/>
            </a:pPr>
            <a:r>
              <a:rPr lang="en-GB" dirty="0"/>
              <a:t>Wind speeds</a:t>
            </a:r>
          </a:p>
          <a:p>
            <a:pPr marL="285750" indent="-285750">
              <a:buFont typeface="Arial" panose="020B0604020202020204" pitchFamily="34" charset="0"/>
              <a:buChar char="•"/>
            </a:pPr>
            <a:r>
              <a:rPr lang="en-GB" dirty="0"/>
              <a:t>Frequency of extreme events</a:t>
            </a:r>
          </a:p>
        </p:txBody>
      </p:sp>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836E2D7-452C-47B6-A677-93DB0E9083B6}"/>
              </a:ext>
            </a:extLst>
          </p:cNvPr>
          <p:cNvSpPr txBox="1"/>
          <p:nvPr/>
        </p:nvSpPr>
        <p:spPr>
          <a:xfrm>
            <a:off x="1003750" y="602265"/>
            <a:ext cx="9479558" cy="830997"/>
          </a:xfrm>
          <a:prstGeom prst="rect">
            <a:avLst/>
          </a:prstGeom>
          <a:noFill/>
        </p:spPr>
        <p:txBody>
          <a:bodyPr wrap="square" rtlCol="0">
            <a:spAutoFit/>
          </a:bodyPr>
          <a:lstStyle/>
          <a:p>
            <a:r>
              <a:rPr lang="en-GB" sz="4800" dirty="0"/>
              <a:t>Climate change may affect dispersal</a:t>
            </a:r>
          </a:p>
        </p:txBody>
      </p:sp>
      <p:pic>
        <p:nvPicPr>
          <p:cNvPr id="16" name="Picture 6" descr="C nutans seed leaving flowerhead Garman farm 040703 I">
            <a:extLst>
              <a:ext uri="{FF2B5EF4-FFF2-40B4-BE49-F238E27FC236}">
                <a16:creationId xmlns:a16="http://schemas.microsoft.com/office/drawing/2014/main" id="{7568283F-D337-4885-A0BF-43BB3EB47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114250" y="1939743"/>
            <a:ext cx="4351830" cy="331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000EE0B-A805-4E55-8C1E-A8EB779FC3E0}"/>
              </a:ext>
            </a:extLst>
          </p:cNvPr>
          <p:cNvSpPr txBox="1"/>
          <p:nvPr/>
        </p:nvSpPr>
        <p:spPr>
          <a:xfrm>
            <a:off x="4367441" y="5050571"/>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8FA16B2-37F1-4796-9C30-F34FAB28F540}"/>
              </a:ext>
            </a:extLst>
          </p:cNvPr>
          <p:cNvSpPr/>
          <p:nvPr/>
        </p:nvSpPr>
        <p:spPr>
          <a:xfrm>
            <a:off x="6228080" y="4178807"/>
            <a:ext cx="1343152" cy="26822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9F796CDD-EBA3-4A14-91CC-C1C3C68CE772}"/>
              </a:ext>
            </a:extLst>
          </p:cNvPr>
          <p:cNvSpPr txBox="1"/>
          <p:nvPr/>
        </p:nvSpPr>
        <p:spPr>
          <a:xfrm>
            <a:off x="7607225" y="4123816"/>
            <a:ext cx="3635461" cy="369332"/>
          </a:xfrm>
          <a:prstGeom prst="rect">
            <a:avLst/>
          </a:prstGeom>
          <a:noFill/>
        </p:spPr>
        <p:txBody>
          <a:bodyPr wrap="square" rtlCol="0">
            <a:spAutoFit/>
          </a:bodyPr>
          <a:lstStyle/>
          <a:p>
            <a:r>
              <a:rPr lang="en-GB" dirty="0">
                <a:solidFill>
                  <a:srgbClr val="FF0000"/>
                </a:solidFill>
              </a:rPr>
              <a:t>Faster wind blows seeds further</a:t>
            </a:r>
          </a:p>
        </p:txBody>
      </p:sp>
      <p:sp>
        <p:nvSpPr>
          <p:cNvPr id="20" name="TextBox 19">
            <a:extLst>
              <a:ext uri="{FF2B5EF4-FFF2-40B4-BE49-F238E27FC236}">
                <a16:creationId xmlns:a16="http://schemas.microsoft.com/office/drawing/2014/main" id="{FB21E498-F27B-4814-BD26-E17FCFEA50DC}"/>
              </a:ext>
            </a:extLst>
          </p:cNvPr>
          <p:cNvSpPr txBox="1"/>
          <p:nvPr/>
        </p:nvSpPr>
        <p:spPr>
          <a:xfrm>
            <a:off x="1003750" y="5572441"/>
            <a:ext cx="3324582" cy="369332"/>
          </a:xfrm>
          <a:prstGeom prst="rect">
            <a:avLst/>
          </a:prstGeom>
          <a:noFill/>
        </p:spPr>
        <p:txBody>
          <a:bodyPr wrap="square" rtlCol="0">
            <a:spAutoFit/>
          </a:bodyPr>
          <a:lstStyle/>
          <a:p>
            <a:r>
              <a:rPr lang="en-GB" dirty="0">
                <a:solidFill>
                  <a:srgbClr val="FF0000"/>
                </a:solidFill>
              </a:rPr>
              <a:t>Wind-dispersed invasive species!</a:t>
            </a:r>
          </a:p>
        </p:txBody>
      </p:sp>
    </p:spTree>
    <p:extLst>
      <p:ext uri="{BB962C8B-B14F-4D97-AF65-F5344CB8AC3E}">
        <p14:creationId xmlns:p14="http://schemas.microsoft.com/office/powerpoint/2010/main" val="49124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5937750" y="1835719"/>
            <a:ext cx="5238533" cy="2939266"/>
          </a:xfrm>
          <a:prstGeom prst="rect">
            <a:avLst/>
          </a:prstGeom>
          <a:noFill/>
        </p:spPr>
        <p:txBody>
          <a:bodyPr wrap="square" rtlCol="0">
            <a:spAutoFit/>
          </a:bodyPr>
          <a:lstStyle/>
          <a:p>
            <a:r>
              <a:rPr lang="en-GB" dirty="0"/>
              <a:t>Climate change has the potential to affect dispersal of organisms, either by directly affecting dispersal vectors or indirectly by affecting dispersal-related factors. </a:t>
            </a:r>
          </a:p>
          <a:p>
            <a:endParaRPr lang="en-GB" dirty="0"/>
          </a:p>
          <a:p>
            <a:pPr>
              <a:spcAft>
                <a:spcPts val="600"/>
              </a:spcAft>
            </a:pPr>
            <a:r>
              <a:rPr lang="en-GB" dirty="0"/>
              <a:t>This includes:</a:t>
            </a:r>
          </a:p>
          <a:p>
            <a:pPr marL="285750" indent="-285750">
              <a:buFont typeface="Arial" panose="020B0604020202020204" pitchFamily="34" charset="0"/>
              <a:buChar char="•"/>
            </a:pPr>
            <a:r>
              <a:rPr lang="en-GB" dirty="0"/>
              <a:t>Temperature</a:t>
            </a:r>
          </a:p>
          <a:p>
            <a:pPr marL="285750" indent="-285750">
              <a:buFont typeface="Arial" panose="020B0604020202020204" pitchFamily="34" charset="0"/>
              <a:buChar char="•"/>
            </a:pPr>
            <a:r>
              <a:rPr lang="en-GB" dirty="0"/>
              <a:t>Precipitation</a:t>
            </a:r>
          </a:p>
          <a:p>
            <a:pPr marL="285750" indent="-285750">
              <a:buFont typeface="Arial" panose="020B0604020202020204" pitchFamily="34" charset="0"/>
              <a:buChar char="•"/>
            </a:pPr>
            <a:r>
              <a:rPr lang="en-GB" dirty="0"/>
              <a:t>Wind speeds</a:t>
            </a:r>
          </a:p>
          <a:p>
            <a:pPr marL="285750" indent="-285750">
              <a:buFont typeface="Arial" panose="020B0604020202020204" pitchFamily="34" charset="0"/>
              <a:buChar char="•"/>
            </a:pPr>
            <a:r>
              <a:rPr lang="en-GB" dirty="0"/>
              <a:t>Frequency of extreme events</a:t>
            </a:r>
          </a:p>
        </p:txBody>
      </p:sp>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836E2D7-452C-47B6-A677-93DB0E9083B6}"/>
              </a:ext>
            </a:extLst>
          </p:cNvPr>
          <p:cNvSpPr txBox="1"/>
          <p:nvPr/>
        </p:nvSpPr>
        <p:spPr>
          <a:xfrm>
            <a:off x="1003750" y="602265"/>
            <a:ext cx="9479558" cy="830997"/>
          </a:xfrm>
          <a:prstGeom prst="rect">
            <a:avLst/>
          </a:prstGeom>
          <a:noFill/>
        </p:spPr>
        <p:txBody>
          <a:bodyPr wrap="square" rtlCol="0">
            <a:spAutoFit/>
          </a:bodyPr>
          <a:lstStyle/>
          <a:p>
            <a:r>
              <a:rPr lang="en-GB" sz="4800" dirty="0"/>
              <a:t>Climate change may affect dispersal</a:t>
            </a:r>
          </a:p>
        </p:txBody>
      </p:sp>
      <p:pic>
        <p:nvPicPr>
          <p:cNvPr id="16" name="Picture 6" descr="C nutans seed leaving flowerhead Garman farm 040703 I">
            <a:extLst>
              <a:ext uri="{FF2B5EF4-FFF2-40B4-BE49-F238E27FC236}">
                <a16:creationId xmlns:a16="http://schemas.microsoft.com/office/drawing/2014/main" id="{7568283F-D337-4885-A0BF-43BB3EB47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114250" y="1939743"/>
            <a:ext cx="4351830" cy="331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000EE0B-A805-4E55-8C1E-A8EB779FC3E0}"/>
              </a:ext>
            </a:extLst>
          </p:cNvPr>
          <p:cNvSpPr txBox="1"/>
          <p:nvPr/>
        </p:nvSpPr>
        <p:spPr>
          <a:xfrm>
            <a:off x="4367441" y="5050571"/>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8882BA8D-8C85-4B22-BC25-DECC5C1FD56B}"/>
              </a:ext>
            </a:extLst>
          </p:cNvPr>
          <p:cNvSpPr/>
          <p:nvPr/>
        </p:nvSpPr>
        <p:spPr>
          <a:xfrm>
            <a:off x="6228080" y="4447032"/>
            <a:ext cx="2848864" cy="26822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992B8FF7-1372-4D0B-AE28-F9F8484AC91D}"/>
              </a:ext>
            </a:extLst>
          </p:cNvPr>
          <p:cNvSpPr txBox="1"/>
          <p:nvPr/>
        </p:nvSpPr>
        <p:spPr>
          <a:xfrm>
            <a:off x="6114931" y="4712021"/>
            <a:ext cx="3635461" cy="646331"/>
          </a:xfrm>
          <a:prstGeom prst="rect">
            <a:avLst/>
          </a:prstGeom>
          <a:noFill/>
        </p:spPr>
        <p:txBody>
          <a:bodyPr wrap="square" rtlCol="0">
            <a:spAutoFit/>
          </a:bodyPr>
          <a:lstStyle/>
          <a:p>
            <a:r>
              <a:rPr lang="en-GB" dirty="0">
                <a:solidFill>
                  <a:srgbClr val="FF0000"/>
                </a:solidFill>
              </a:rPr>
              <a:t>Extreme wind events can carry seeds very long distances</a:t>
            </a:r>
          </a:p>
        </p:txBody>
      </p:sp>
      <p:sp>
        <p:nvSpPr>
          <p:cNvPr id="20" name="TextBox 19">
            <a:extLst>
              <a:ext uri="{FF2B5EF4-FFF2-40B4-BE49-F238E27FC236}">
                <a16:creationId xmlns:a16="http://schemas.microsoft.com/office/drawing/2014/main" id="{911E942E-0F49-4E08-9A96-555C62316600}"/>
              </a:ext>
            </a:extLst>
          </p:cNvPr>
          <p:cNvSpPr txBox="1"/>
          <p:nvPr/>
        </p:nvSpPr>
        <p:spPr>
          <a:xfrm>
            <a:off x="1003750" y="5572441"/>
            <a:ext cx="3324582" cy="369332"/>
          </a:xfrm>
          <a:prstGeom prst="rect">
            <a:avLst/>
          </a:prstGeom>
          <a:noFill/>
        </p:spPr>
        <p:txBody>
          <a:bodyPr wrap="square" rtlCol="0">
            <a:spAutoFit/>
          </a:bodyPr>
          <a:lstStyle/>
          <a:p>
            <a:r>
              <a:rPr lang="en-GB" dirty="0">
                <a:solidFill>
                  <a:srgbClr val="FF0000"/>
                </a:solidFill>
              </a:rPr>
              <a:t>Wind-dispersed invasive species!</a:t>
            </a:r>
          </a:p>
        </p:txBody>
      </p:sp>
    </p:spTree>
    <p:extLst>
      <p:ext uri="{BB962C8B-B14F-4D97-AF65-F5344CB8AC3E}">
        <p14:creationId xmlns:p14="http://schemas.microsoft.com/office/powerpoint/2010/main" val="2861210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5937750" y="1835719"/>
            <a:ext cx="5238533" cy="2939266"/>
          </a:xfrm>
          <a:prstGeom prst="rect">
            <a:avLst/>
          </a:prstGeom>
          <a:noFill/>
        </p:spPr>
        <p:txBody>
          <a:bodyPr wrap="square" rtlCol="0">
            <a:spAutoFit/>
          </a:bodyPr>
          <a:lstStyle/>
          <a:p>
            <a:r>
              <a:rPr lang="en-GB" dirty="0"/>
              <a:t>Climate change has the potential to affect dispersal of organisms, either by directly affecting dispersal vectors or indirectly by affecting dispersal-related factors. </a:t>
            </a:r>
          </a:p>
          <a:p>
            <a:endParaRPr lang="en-GB" dirty="0"/>
          </a:p>
          <a:p>
            <a:pPr>
              <a:spcAft>
                <a:spcPts val="600"/>
              </a:spcAft>
            </a:pPr>
            <a:r>
              <a:rPr lang="en-GB" dirty="0"/>
              <a:t>This includes:</a:t>
            </a:r>
          </a:p>
          <a:p>
            <a:pPr marL="285750" indent="-285750">
              <a:buFont typeface="Arial" panose="020B0604020202020204" pitchFamily="34" charset="0"/>
              <a:buChar char="•"/>
            </a:pPr>
            <a:r>
              <a:rPr lang="en-GB" dirty="0"/>
              <a:t>Temperature</a:t>
            </a:r>
          </a:p>
          <a:p>
            <a:pPr marL="285750" indent="-285750">
              <a:buFont typeface="Arial" panose="020B0604020202020204" pitchFamily="34" charset="0"/>
              <a:buChar char="•"/>
            </a:pPr>
            <a:r>
              <a:rPr lang="en-GB" dirty="0">
                <a:solidFill>
                  <a:schemeClr val="tx1">
                    <a:alpha val="30000"/>
                  </a:schemeClr>
                </a:solidFill>
              </a:rPr>
              <a:t>Precipitation</a:t>
            </a:r>
          </a:p>
          <a:p>
            <a:pPr marL="285750" indent="-285750">
              <a:buFont typeface="Arial" panose="020B0604020202020204" pitchFamily="34" charset="0"/>
              <a:buChar char="•"/>
            </a:pPr>
            <a:r>
              <a:rPr lang="en-GB" dirty="0">
                <a:solidFill>
                  <a:schemeClr val="tx1">
                    <a:alpha val="30000"/>
                  </a:schemeClr>
                </a:solidFill>
              </a:rPr>
              <a:t>Wind speeds</a:t>
            </a:r>
          </a:p>
          <a:p>
            <a:pPr marL="285750" indent="-285750">
              <a:buFont typeface="Arial" panose="020B0604020202020204" pitchFamily="34" charset="0"/>
              <a:buChar char="•"/>
            </a:pPr>
            <a:r>
              <a:rPr lang="en-GB" dirty="0">
                <a:solidFill>
                  <a:schemeClr val="tx1">
                    <a:alpha val="30000"/>
                  </a:schemeClr>
                </a:solidFill>
              </a:rPr>
              <a:t>Frequency of extreme events</a:t>
            </a:r>
          </a:p>
        </p:txBody>
      </p:sp>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836E2D7-452C-47B6-A677-93DB0E9083B6}"/>
              </a:ext>
            </a:extLst>
          </p:cNvPr>
          <p:cNvSpPr txBox="1"/>
          <p:nvPr/>
        </p:nvSpPr>
        <p:spPr>
          <a:xfrm>
            <a:off x="1003750" y="602265"/>
            <a:ext cx="9479558" cy="830997"/>
          </a:xfrm>
          <a:prstGeom prst="rect">
            <a:avLst/>
          </a:prstGeom>
          <a:noFill/>
        </p:spPr>
        <p:txBody>
          <a:bodyPr wrap="square" rtlCol="0">
            <a:spAutoFit/>
          </a:bodyPr>
          <a:lstStyle/>
          <a:p>
            <a:r>
              <a:rPr lang="en-GB" sz="4800" dirty="0"/>
              <a:t>Climate change may affect dispersal</a:t>
            </a:r>
          </a:p>
        </p:txBody>
      </p:sp>
      <p:pic>
        <p:nvPicPr>
          <p:cNvPr id="16" name="Picture 6" descr="C nutans seed leaving flowerhead Garman farm 040703 I">
            <a:extLst>
              <a:ext uri="{FF2B5EF4-FFF2-40B4-BE49-F238E27FC236}">
                <a16:creationId xmlns:a16="http://schemas.microsoft.com/office/drawing/2014/main" id="{7568283F-D337-4885-A0BF-43BB3EB47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114250" y="1939743"/>
            <a:ext cx="4351830" cy="331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000EE0B-A805-4E55-8C1E-A8EB779FC3E0}"/>
              </a:ext>
            </a:extLst>
          </p:cNvPr>
          <p:cNvSpPr txBox="1"/>
          <p:nvPr/>
        </p:nvSpPr>
        <p:spPr>
          <a:xfrm>
            <a:off x="4367441" y="5050571"/>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911E942E-0F49-4E08-9A96-555C62316600}"/>
              </a:ext>
            </a:extLst>
          </p:cNvPr>
          <p:cNvSpPr txBox="1"/>
          <p:nvPr/>
        </p:nvSpPr>
        <p:spPr>
          <a:xfrm>
            <a:off x="1003750" y="5572441"/>
            <a:ext cx="3324582" cy="369332"/>
          </a:xfrm>
          <a:prstGeom prst="rect">
            <a:avLst/>
          </a:prstGeom>
          <a:noFill/>
        </p:spPr>
        <p:txBody>
          <a:bodyPr wrap="square" rtlCol="0">
            <a:spAutoFit/>
          </a:bodyPr>
          <a:lstStyle/>
          <a:p>
            <a:r>
              <a:rPr lang="en-GB" dirty="0">
                <a:solidFill>
                  <a:srgbClr val="FF0000"/>
                </a:solidFill>
              </a:rPr>
              <a:t>Wind-dispersed invasive species!</a:t>
            </a:r>
          </a:p>
        </p:txBody>
      </p:sp>
    </p:spTree>
    <p:extLst>
      <p:ext uri="{BB962C8B-B14F-4D97-AF65-F5344CB8AC3E}">
        <p14:creationId xmlns:p14="http://schemas.microsoft.com/office/powerpoint/2010/main" val="510078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5937750" y="1835719"/>
            <a:ext cx="5238533" cy="1200329"/>
          </a:xfrm>
          <a:prstGeom prst="rect">
            <a:avLst/>
          </a:prstGeom>
          <a:noFill/>
        </p:spPr>
        <p:txBody>
          <a:bodyPr wrap="square" rtlCol="0">
            <a:spAutoFit/>
          </a:bodyPr>
          <a:lstStyle/>
          <a:p>
            <a:r>
              <a:rPr lang="en-GB" i="1" dirty="0"/>
              <a:t>Use empirical data and mechanistic models to predict how increases in temperature will alter seed release heights, and thus dispersal patterns, in invasive plant species.</a:t>
            </a:r>
          </a:p>
        </p:txBody>
      </p:sp>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836E2D7-452C-47B6-A677-93DB0E9083B6}"/>
              </a:ext>
            </a:extLst>
          </p:cNvPr>
          <p:cNvSpPr txBox="1"/>
          <p:nvPr/>
        </p:nvSpPr>
        <p:spPr>
          <a:xfrm>
            <a:off x="1003750" y="602265"/>
            <a:ext cx="9479558" cy="830997"/>
          </a:xfrm>
          <a:prstGeom prst="rect">
            <a:avLst/>
          </a:prstGeom>
          <a:noFill/>
        </p:spPr>
        <p:txBody>
          <a:bodyPr wrap="square" rtlCol="0">
            <a:spAutoFit/>
          </a:bodyPr>
          <a:lstStyle/>
          <a:p>
            <a:r>
              <a:rPr lang="en-GB" sz="4800" dirty="0"/>
              <a:t>Research goal</a:t>
            </a:r>
          </a:p>
        </p:txBody>
      </p:sp>
      <p:pic>
        <p:nvPicPr>
          <p:cNvPr id="16" name="Picture 6" descr="C nutans seed leaving flowerhead Garman farm 040703 I">
            <a:extLst>
              <a:ext uri="{FF2B5EF4-FFF2-40B4-BE49-F238E27FC236}">
                <a16:creationId xmlns:a16="http://schemas.microsoft.com/office/drawing/2014/main" id="{7568283F-D337-4885-A0BF-43BB3EB47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114250" y="1939743"/>
            <a:ext cx="4351830" cy="331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000EE0B-A805-4E55-8C1E-A8EB779FC3E0}"/>
              </a:ext>
            </a:extLst>
          </p:cNvPr>
          <p:cNvSpPr txBox="1"/>
          <p:nvPr/>
        </p:nvSpPr>
        <p:spPr>
          <a:xfrm>
            <a:off x="4367441" y="5050571"/>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7017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5937750" y="1835719"/>
            <a:ext cx="5238533" cy="3139321"/>
          </a:xfrm>
          <a:prstGeom prst="rect">
            <a:avLst/>
          </a:prstGeom>
          <a:noFill/>
        </p:spPr>
        <p:txBody>
          <a:bodyPr wrap="square" rtlCol="0">
            <a:spAutoFit/>
          </a:bodyPr>
          <a:lstStyle/>
          <a:p>
            <a:r>
              <a:rPr lang="en-GB" i="1" dirty="0"/>
              <a:t>Use empirical data and mechanistic models to predict how increases in temperature will alter seed release heights, and thus dispersal patterns, in invasive plant species.</a:t>
            </a:r>
          </a:p>
          <a:p>
            <a:endParaRPr lang="en-GB" i="1" dirty="0"/>
          </a:p>
          <a:p>
            <a:r>
              <a:rPr lang="en-GB" dirty="0"/>
              <a:t>Not all species will exhibit the same responses to temperature increases, though.</a:t>
            </a:r>
          </a:p>
          <a:p>
            <a:endParaRPr lang="en-GB" dirty="0"/>
          </a:p>
          <a:p>
            <a:r>
              <a:rPr lang="en-GB" dirty="0"/>
              <a:t>We need to choose a species to use as a case study…</a:t>
            </a:r>
          </a:p>
          <a:p>
            <a:endParaRPr lang="en-GB" i="1" dirty="0"/>
          </a:p>
          <a:p>
            <a:endParaRPr lang="en-GB" dirty="0"/>
          </a:p>
        </p:txBody>
      </p:sp>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836E2D7-452C-47B6-A677-93DB0E9083B6}"/>
              </a:ext>
            </a:extLst>
          </p:cNvPr>
          <p:cNvSpPr txBox="1"/>
          <p:nvPr/>
        </p:nvSpPr>
        <p:spPr>
          <a:xfrm>
            <a:off x="1003750" y="602265"/>
            <a:ext cx="9479558" cy="830997"/>
          </a:xfrm>
          <a:prstGeom prst="rect">
            <a:avLst/>
          </a:prstGeom>
          <a:noFill/>
        </p:spPr>
        <p:txBody>
          <a:bodyPr wrap="square" rtlCol="0">
            <a:spAutoFit/>
          </a:bodyPr>
          <a:lstStyle/>
          <a:p>
            <a:r>
              <a:rPr lang="en-GB" sz="4800" dirty="0"/>
              <a:t>Research goal</a:t>
            </a:r>
          </a:p>
        </p:txBody>
      </p:sp>
      <p:pic>
        <p:nvPicPr>
          <p:cNvPr id="16" name="Picture 6" descr="C nutans seed leaving flowerhead Garman farm 040703 I">
            <a:extLst>
              <a:ext uri="{FF2B5EF4-FFF2-40B4-BE49-F238E27FC236}">
                <a16:creationId xmlns:a16="http://schemas.microsoft.com/office/drawing/2014/main" id="{7568283F-D337-4885-A0BF-43BB3EB47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114250" y="1939743"/>
            <a:ext cx="4351830" cy="331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000EE0B-A805-4E55-8C1E-A8EB779FC3E0}"/>
              </a:ext>
            </a:extLst>
          </p:cNvPr>
          <p:cNvSpPr txBox="1"/>
          <p:nvPr/>
        </p:nvSpPr>
        <p:spPr>
          <a:xfrm>
            <a:off x="4367441" y="5050571"/>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6459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Arrow: Down 5">
            <a:extLst>
              <a:ext uri="{FF2B5EF4-FFF2-40B4-BE49-F238E27FC236}">
                <a16:creationId xmlns:a16="http://schemas.microsoft.com/office/drawing/2014/main" id="{E061291D-2CB0-4CA8-B939-7FF73353014E}"/>
              </a:ext>
            </a:extLst>
          </p:cNvPr>
          <p:cNvSpPr/>
          <p:nvPr/>
        </p:nvSpPr>
        <p:spPr>
          <a:xfrm>
            <a:off x="2912918" y="1803673"/>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64C2E862-28BF-49D3-A05D-ECF246AC50FF}"/>
              </a:ext>
            </a:extLst>
          </p:cNvPr>
          <p:cNvSpPr/>
          <p:nvPr/>
        </p:nvSpPr>
        <p:spPr>
          <a:xfrm>
            <a:off x="462089" y="5496987"/>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5BDBA46A-C594-4A4D-A7FB-B4D7E464477F}"/>
              </a:ext>
            </a:extLst>
          </p:cNvPr>
          <p:cNvSpPr txBox="1"/>
          <p:nvPr/>
        </p:nvSpPr>
        <p:spPr>
          <a:xfrm>
            <a:off x="965717" y="5618125"/>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Discussion &amp; Conclusions</a:t>
            </a:r>
          </a:p>
        </p:txBody>
      </p:sp>
      <p:sp>
        <p:nvSpPr>
          <p:cNvPr id="179" name="Rectangle 178">
            <a:extLst>
              <a:ext uri="{FF2B5EF4-FFF2-40B4-BE49-F238E27FC236}">
                <a16:creationId xmlns:a16="http://schemas.microsoft.com/office/drawing/2014/main" id="{2B3EF1A5-E524-4092-8066-730D556FAB1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1" name="TextBox 180">
            <a:extLst>
              <a:ext uri="{FF2B5EF4-FFF2-40B4-BE49-F238E27FC236}">
                <a16:creationId xmlns:a16="http://schemas.microsoft.com/office/drawing/2014/main" id="{4D42CA8E-EDFD-43AE-8E99-97E8AFC6FCF7}"/>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183" name="Rectangle 182">
            <a:extLst>
              <a:ext uri="{FF2B5EF4-FFF2-40B4-BE49-F238E27FC236}">
                <a16:creationId xmlns:a16="http://schemas.microsoft.com/office/drawing/2014/main" id="{ED0A292F-5343-4270-9092-50C0B8EB9781}"/>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5" name="Rectangle 184">
            <a:extLst>
              <a:ext uri="{FF2B5EF4-FFF2-40B4-BE49-F238E27FC236}">
                <a16:creationId xmlns:a16="http://schemas.microsoft.com/office/drawing/2014/main" id="{8A161645-2AF2-4211-B3BE-0C11BA02248F}"/>
              </a:ext>
            </a:extLst>
          </p:cNvPr>
          <p:cNvSpPr/>
          <p:nvPr/>
        </p:nvSpPr>
        <p:spPr>
          <a:xfrm>
            <a:off x="289947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7" name="Rectangle 186">
            <a:extLst>
              <a:ext uri="{FF2B5EF4-FFF2-40B4-BE49-F238E27FC236}">
                <a16:creationId xmlns:a16="http://schemas.microsoft.com/office/drawing/2014/main" id="{BD5F22B1-255F-4BC8-94B0-A718A92E0C91}"/>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9" name="Rectangle 188">
            <a:extLst>
              <a:ext uri="{FF2B5EF4-FFF2-40B4-BE49-F238E27FC236}">
                <a16:creationId xmlns:a16="http://schemas.microsoft.com/office/drawing/2014/main" id="{5E2D5DC5-3ED1-4F28-90FA-06E9463433D3}"/>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Rectangle 190">
            <a:extLst>
              <a:ext uri="{FF2B5EF4-FFF2-40B4-BE49-F238E27FC236}">
                <a16:creationId xmlns:a16="http://schemas.microsoft.com/office/drawing/2014/main" id="{F8D08F88-A91D-44F8-9DCA-CE22C0311E41}"/>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3" name="Rectangle 192">
            <a:extLst>
              <a:ext uri="{FF2B5EF4-FFF2-40B4-BE49-F238E27FC236}">
                <a16:creationId xmlns:a16="http://schemas.microsoft.com/office/drawing/2014/main" id="{1BDD2A7C-C6A9-4D67-81E2-E6414D3E4CCC}"/>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5" name="Rectangle 194">
            <a:extLst>
              <a:ext uri="{FF2B5EF4-FFF2-40B4-BE49-F238E27FC236}">
                <a16:creationId xmlns:a16="http://schemas.microsoft.com/office/drawing/2014/main" id="{57BA1AE5-3377-4D9C-A4A9-39E5E024DCEA}"/>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7" name="Rectangle 196">
            <a:extLst>
              <a:ext uri="{FF2B5EF4-FFF2-40B4-BE49-F238E27FC236}">
                <a16:creationId xmlns:a16="http://schemas.microsoft.com/office/drawing/2014/main" id="{9C672878-EEB6-42BA-B73D-254E92631E74}"/>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9" name="Rectangle 198">
            <a:extLst>
              <a:ext uri="{FF2B5EF4-FFF2-40B4-BE49-F238E27FC236}">
                <a16:creationId xmlns:a16="http://schemas.microsoft.com/office/drawing/2014/main" id="{20225425-013E-41B7-8EAC-117372414315}"/>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1" name="Rectangle 200">
            <a:extLst>
              <a:ext uri="{FF2B5EF4-FFF2-40B4-BE49-F238E27FC236}">
                <a16:creationId xmlns:a16="http://schemas.microsoft.com/office/drawing/2014/main" id="{B8C26226-7457-43B0-B34D-026DF9886446}"/>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3" name="Rectangle 202">
            <a:extLst>
              <a:ext uri="{FF2B5EF4-FFF2-40B4-BE49-F238E27FC236}">
                <a16:creationId xmlns:a16="http://schemas.microsoft.com/office/drawing/2014/main" id="{E01D873F-52C4-4ECA-BBE9-B19CC930A2E1}"/>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3" name="Rectangle 212">
            <a:extLst>
              <a:ext uri="{FF2B5EF4-FFF2-40B4-BE49-F238E27FC236}">
                <a16:creationId xmlns:a16="http://schemas.microsoft.com/office/drawing/2014/main" id="{F0E6E6B5-6582-40BF-B49C-A5A82028C97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Rectangle 214">
            <a:extLst>
              <a:ext uri="{FF2B5EF4-FFF2-40B4-BE49-F238E27FC236}">
                <a16:creationId xmlns:a16="http://schemas.microsoft.com/office/drawing/2014/main" id="{7FE9DCF0-C935-4289-AD03-5FA319D43A9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7" name="Rectangle 216">
            <a:extLst>
              <a:ext uri="{FF2B5EF4-FFF2-40B4-BE49-F238E27FC236}">
                <a16:creationId xmlns:a16="http://schemas.microsoft.com/office/drawing/2014/main" id="{B9A3D005-AB13-403D-9100-2B99D9A2C05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9" name="Rectangle 218">
            <a:extLst>
              <a:ext uri="{FF2B5EF4-FFF2-40B4-BE49-F238E27FC236}">
                <a16:creationId xmlns:a16="http://schemas.microsoft.com/office/drawing/2014/main" id="{178ECA0D-623C-46A0-BB28-CE6FFCC4AC0B}"/>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1" name="Rectangle 220">
            <a:extLst>
              <a:ext uri="{FF2B5EF4-FFF2-40B4-BE49-F238E27FC236}">
                <a16:creationId xmlns:a16="http://schemas.microsoft.com/office/drawing/2014/main" id="{55EB12D0-EFE1-4ADD-9404-34B213AC8C7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3" name="Rectangle 222">
            <a:extLst>
              <a:ext uri="{FF2B5EF4-FFF2-40B4-BE49-F238E27FC236}">
                <a16:creationId xmlns:a16="http://schemas.microsoft.com/office/drawing/2014/main" id="{1B482DCC-6EF8-49A1-B242-13C3B0C580F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5" name="Rectangle 224">
            <a:extLst>
              <a:ext uri="{FF2B5EF4-FFF2-40B4-BE49-F238E27FC236}">
                <a16:creationId xmlns:a16="http://schemas.microsoft.com/office/drawing/2014/main" id="{795E0486-B53E-4840-9F92-888FE415FCE3}"/>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Rectangle 226">
            <a:extLst>
              <a:ext uri="{FF2B5EF4-FFF2-40B4-BE49-F238E27FC236}">
                <a16:creationId xmlns:a16="http://schemas.microsoft.com/office/drawing/2014/main" id="{1CF5C4D2-9CD3-428A-963E-6C1B6CD55B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97092027-865E-45E1-9B76-80C63517FB0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Rectangle 230">
            <a:extLst>
              <a:ext uri="{FF2B5EF4-FFF2-40B4-BE49-F238E27FC236}">
                <a16:creationId xmlns:a16="http://schemas.microsoft.com/office/drawing/2014/main" id="{50F1E595-36C0-40B6-B340-15AA1EE81E06}"/>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3" name="Rectangle 232">
            <a:extLst>
              <a:ext uri="{FF2B5EF4-FFF2-40B4-BE49-F238E27FC236}">
                <a16:creationId xmlns:a16="http://schemas.microsoft.com/office/drawing/2014/main" id="{0AE56DA6-8360-4D95-B2BA-399A2C6D66CF}"/>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5" name="Rectangle 234">
            <a:extLst>
              <a:ext uri="{FF2B5EF4-FFF2-40B4-BE49-F238E27FC236}">
                <a16:creationId xmlns:a16="http://schemas.microsoft.com/office/drawing/2014/main" id="{E2CBFAB3-C8AB-4123-B68B-6C189391B17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7" name="Rectangle 236">
            <a:extLst>
              <a:ext uri="{FF2B5EF4-FFF2-40B4-BE49-F238E27FC236}">
                <a16:creationId xmlns:a16="http://schemas.microsoft.com/office/drawing/2014/main" id="{5F42175B-727C-4315-85A3-E491F242AE9E}"/>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Rectangle 238">
            <a:extLst>
              <a:ext uri="{FF2B5EF4-FFF2-40B4-BE49-F238E27FC236}">
                <a16:creationId xmlns:a16="http://schemas.microsoft.com/office/drawing/2014/main" id="{F3BE5C01-3CE8-4074-8236-59669B30889D}"/>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1" name="Rectangle 240">
            <a:extLst>
              <a:ext uri="{FF2B5EF4-FFF2-40B4-BE49-F238E27FC236}">
                <a16:creationId xmlns:a16="http://schemas.microsoft.com/office/drawing/2014/main" id="{A5907C5D-3206-4A68-9FAB-6FA5F8125055}"/>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3" name="Rectangle 242">
            <a:extLst>
              <a:ext uri="{FF2B5EF4-FFF2-40B4-BE49-F238E27FC236}">
                <a16:creationId xmlns:a16="http://schemas.microsoft.com/office/drawing/2014/main" id="{CBA11BE5-67F8-44EB-81F5-1A159F7D2F0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 name="Rectangle 244">
            <a:extLst>
              <a:ext uri="{FF2B5EF4-FFF2-40B4-BE49-F238E27FC236}">
                <a16:creationId xmlns:a16="http://schemas.microsoft.com/office/drawing/2014/main" id="{97D6FDE5-F4BE-44E0-ABBD-072AF009B5F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Rectangle 246">
            <a:extLst>
              <a:ext uri="{FF2B5EF4-FFF2-40B4-BE49-F238E27FC236}">
                <a16:creationId xmlns:a16="http://schemas.microsoft.com/office/drawing/2014/main" id="{E4FC4C44-B3BA-4424-B8AC-89A284B141E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 name="Rectangle 248">
            <a:extLst>
              <a:ext uri="{FF2B5EF4-FFF2-40B4-BE49-F238E27FC236}">
                <a16:creationId xmlns:a16="http://schemas.microsoft.com/office/drawing/2014/main" id="{F71589F7-C2C8-4482-85F1-53BE2C59CC58}"/>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 name="Rectangle 250">
            <a:extLst>
              <a:ext uri="{FF2B5EF4-FFF2-40B4-BE49-F238E27FC236}">
                <a16:creationId xmlns:a16="http://schemas.microsoft.com/office/drawing/2014/main" id="{5884834E-35DC-4F5B-A95E-E720205D54A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 name="Rectangle 252">
            <a:extLst>
              <a:ext uri="{FF2B5EF4-FFF2-40B4-BE49-F238E27FC236}">
                <a16:creationId xmlns:a16="http://schemas.microsoft.com/office/drawing/2014/main" id="{EB424D17-DEEF-4742-9586-FEA14BD11E9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 name="Rectangle 254">
            <a:extLst>
              <a:ext uri="{FF2B5EF4-FFF2-40B4-BE49-F238E27FC236}">
                <a16:creationId xmlns:a16="http://schemas.microsoft.com/office/drawing/2014/main" id="{9CDFE456-87BB-457C-B024-FC3E136B4B6F}"/>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 name="Rectangle 256">
            <a:extLst>
              <a:ext uri="{FF2B5EF4-FFF2-40B4-BE49-F238E27FC236}">
                <a16:creationId xmlns:a16="http://schemas.microsoft.com/office/drawing/2014/main" id="{5985D4F0-2B36-46DF-85A2-B592472C4443}"/>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8C168296-295D-43B9-BDEF-C70AD2AF83E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1" name="Rectangle 260">
            <a:extLst>
              <a:ext uri="{FF2B5EF4-FFF2-40B4-BE49-F238E27FC236}">
                <a16:creationId xmlns:a16="http://schemas.microsoft.com/office/drawing/2014/main" id="{3E07ED7D-1241-4121-B146-5F1C00C93182}"/>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 name="Rectangle 262">
            <a:extLst>
              <a:ext uri="{FF2B5EF4-FFF2-40B4-BE49-F238E27FC236}">
                <a16:creationId xmlns:a16="http://schemas.microsoft.com/office/drawing/2014/main" id="{5E3447F9-933A-464C-BA02-0EC60C4E5C4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 name="Rectangle 264">
            <a:extLst>
              <a:ext uri="{FF2B5EF4-FFF2-40B4-BE49-F238E27FC236}">
                <a16:creationId xmlns:a16="http://schemas.microsoft.com/office/drawing/2014/main" id="{4A5E733F-8677-45D9-A1F1-58FDC0C8F1A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 name="Rectangle 266">
            <a:extLst>
              <a:ext uri="{FF2B5EF4-FFF2-40B4-BE49-F238E27FC236}">
                <a16:creationId xmlns:a16="http://schemas.microsoft.com/office/drawing/2014/main" id="{3CA29F40-E2A4-42A5-A239-E4EE3A94CB18}"/>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 name="Rectangle 268">
            <a:extLst>
              <a:ext uri="{FF2B5EF4-FFF2-40B4-BE49-F238E27FC236}">
                <a16:creationId xmlns:a16="http://schemas.microsoft.com/office/drawing/2014/main" id="{A32C5F4C-1DAD-4E60-A58B-E30D41C9935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 name="Rectangle 270">
            <a:extLst>
              <a:ext uri="{FF2B5EF4-FFF2-40B4-BE49-F238E27FC236}">
                <a16:creationId xmlns:a16="http://schemas.microsoft.com/office/drawing/2014/main" id="{D3AF1E0B-16DD-482B-912F-11D0FF82EBC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 name="Rectangle 272">
            <a:extLst>
              <a:ext uri="{FF2B5EF4-FFF2-40B4-BE49-F238E27FC236}">
                <a16:creationId xmlns:a16="http://schemas.microsoft.com/office/drawing/2014/main" id="{59A43D8D-D17B-40C2-921C-E526DC7EE821}"/>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 name="Rectangle 274">
            <a:extLst>
              <a:ext uri="{FF2B5EF4-FFF2-40B4-BE49-F238E27FC236}">
                <a16:creationId xmlns:a16="http://schemas.microsoft.com/office/drawing/2014/main" id="{608C4E8B-92D4-499F-9D54-43DB89E65F58}"/>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7" name="Rectangle 276">
            <a:extLst>
              <a:ext uri="{FF2B5EF4-FFF2-40B4-BE49-F238E27FC236}">
                <a16:creationId xmlns:a16="http://schemas.microsoft.com/office/drawing/2014/main" id="{533B6C68-4A69-425F-8440-DEA65D3169E4}"/>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 name="Rectangle 278">
            <a:extLst>
              <a:ext uri="{FF2B5EF4-FFF2-40B4-BE49-F238E27FC236}">
                <a16:creationId xmlns:a16="http://schemas.microsoft.com/office/drawing/2014/main" id="{DD9F2631-7EEC-4473-B516-30E748D6998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 name="Rectangle 280">
            <a:extLst>
              <a:ext uri="{FF2B5EF4-FFF2-40B4-BE49-F238E27FC236}">
                <a16:creationId xmlns:a16="http://schemas.microsoft.com/office/drawing/2014/main" id="{5D910E42-6BDD-436E-8A33-290421C4E75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 name="Rectangle 282">
            <a:extLst>
              <a:ext uri="{FF2B5EF4-FFF2-40B4-BE49-F238E27FC236}">
                <a16:creationId xmlns:a16="http://schemas.microsoft.com/office/drawing/2014/main" id="{3C352958-EBFB-44D7-B40D-B9F3315310C7}"/>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 name="Rectangle 284">
            <a:extLst>
              <a:ext uri="{FF2B5EF4-FFF2-40B4-BE49-F238E27FC236}">
                <a16:creationId xmlns:a16="http://schemas.microsoft.com/office/drawing/2014/main" id="{D6D8BED4-ED7F-4F32-AE7C-11308C1000C8}"/>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 name="Rectangle 286">
            <a:extLst>
              <a:ext uri="{FF2B5EF4-FFF2-40B4-BE49-F238E27FC236}">
                <a16:creationId xmlns:a16="http://schemas.microsoft.com/office/drawing/2014/main" id="{99973E6B-F756-47BC-BAD9-37363E0F372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9" name="Rectangle 288">
            <a:extLst>
              <a:ext uri="{FF2B5EF4-FFF2-40B4-BE49-F238E27FC236}">
                <a16:creationId xmlns:a16="http://schemas.microsoft.com/office/drawing/2014/main" id="{21D4EC64-989C-46BC-B32D-A0AB29D9308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1" name="Rectangle 290">
            <a:extLst>
              <a:ext uri="{FF2B5EF4-FFF2-40B4-BE49-F238E27FC236}">
                <a16:creationId xmlns:a16="http://schemas.microsoft.com/office/drawing/2014/main" id="{FBCC80EF-D5D6-4FEE-BF6A-29AD0084743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3" name="Rectangle 292">
            <a:extLst>
              <a:ext uri="{FF2B5EF4-FFF2-40B4-BE49-F238E27FC236}">
                <a16:creationId xmlns:a16="http://schemas.microsoft.com/office/drawing/2014/main" id="{F624277D-D299-4BB4-BD34-2C12643AF595}"/>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5" name="Rectangle 294">
            <a:extLst>
              <a:ext uri="{FF2B5EF4-FFF2-40B4-BE49-F238E27FC236}">
                <a16:creationId xmlns:a16="http://schemas.microsoft.com/office/drawing/2014/main" id="{D4788912-D82A-4AC2-80F1-06FC6F27131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Rectangle 296">
            <a:extLst>
              <a:ext uri="{FF2B5EF4-FFF2-40B4-BE49-F238E27FC236}">
                <a16:creationId xmlns:a16="http://schemas.microsoft.com/office/drawing/2014/main" id="{A3AF912E-D346-4FD0-A633-24CFCFFD428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9" name="Rectangle 298">
            <a:extLst>
              <a:ext uri="{FF2B5EF4-FFF2-40B4-BE49-F238E27FC236}">
                <a16:creationId xmlns:a16="http://schemas.microsoft.com/office/drawing/2014/main" id="{9FBF869E-1EBB-4C8A-987A-374C462B749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7" name="Rectangle 306">
            <a:extLst>
              <a:ext uri="{FF2B5EF4-FFF2-40B4-BE49-F238E27FC236}">
                <a16:creationId xmlns:a16="http://schemas.microsoft.com/office/drawing/2014/main" id="{2CEBB7DF-4275-4CF4-985B-50DD742AFBA4}"/>
              </a:ext>
            </a:extLst>
          </p:cNvPr>
          <p:cNvSpPr/>
          <p:nvPr/>
        </p:nvSpPr>
        <p:spPr>
          <a:xfrm>
            <a:off x="462088" y="982155"/>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9" name="TextBox 308">
            <a:extLst>
              <a:ext uri="{FF2B5EF4-FFF2-40B4-BE49-F238E27FC236}">
                <a16:creationId xmlns:a16="http://schemas.microsoft.com/office/drawing/2014/main" id="{315119CA-F2CF-46A4-96A6-BE7B951B2594}"/>
              </a:ext>
            </a:extLst>
          </p:cNvPr>
          <p:cNvSpPr txBox="1"/>
          <p:nvPr/>
        </p:nvSpPr>
        <p:spPr>
          <a:xfrm>
            <a:off x="965716" y="1103293"/>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Background &amp; Introduction</a:t>
            </a:r>
          </a:p>
        </p:txBody>
      </p:sp>
      <p:sp>
        <p:nvSpPr>
          <p:cNvPr id="313" name="Rectangle 312">
            <a:extLst>
              <a:ext uri="{FF2B5EF4-FFF2-40B4-BE49-F238E27FC236}">
                <a16:creationId xmlns:a16="http://schemas.microsoft.com/office/drawing/2014/main" id="{80473EB7-E814-4DA0-9BFA-A01172D9F7AE}"/>
              </a:ext>
            </a:extLst>
          </p:cNvPr>
          <p:cNvSpPr/>
          <p:nvPr/>
        </p:nvSpPr>
        <p:spPr>
          <a:xfrm>
            <a:off x="462088" y="2487099"/>
            <a:ext cx="5513663" cy="734721"/>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5" name="TextBox 314">
            <a:extLst>
              <a:ext uri="{FF2B5EF4-FFF2-40B4-BE49-F238E27FC236}">
                <a16:creationId xmlns:a16="http://schemas.microsoft.com/office/drawing/2014/main" id="{6749977F-A798-4336-AADB-3D9F43309B44}"/>
              </a:ext>
            </a:extLst>
          </p:cNvPr>
          <p:cNvSpPr txBox="1"/>
          <p:nvPr/>
        </p:nvSpPr>
        <p:spPr>
          <a:xfrm>
            <a:off x="965716" y="2608237"/>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317" name="Rectangle 316">
            <a:extLst>
              <a:ext uri="{FF2B5EF4-FFF2-40B4-BE49-F238E27FC236}">
                <a16:creationId xmlns:a16="http://schemas.microsoft.com/office/drawing/2014/main" id="{5FE808ED-6C0A-4B8D-8680-545A745E8C15}"/>
              </a:ext>
            </a:extLst>
          </p:cNvPr>
          <p:cNvSpPr/>
          <p:nvPr/>
        </p:nvSpPr>
        <p:spPr>
          <a:xfrm>
            <a:off x="462088" y="3992043"/>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9" name="TextBox 318">
            <a:extLst>
              <a:ext uri="{FF2B5EF4-FFF2-40B4-BE49-F238E27FC236}">
                <a16:creationId xmlns:a16="http://schemas.microsoft.com/office/drawing/2014/main" id="{645E0ED7-B145-4F78-85E7-36F0EA68EB73}"/>
              </a:ext>
            </a:extLst>
          </p:cNvPr>
          <p:cNvSpPr txBox="1"/>
          <p:nvPr/>
        </p:nvSpPr>
        <p:spPr>
          <a:xfrm>
            <a:off x="965716" y="4113181"/>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Results</a:t>
            </a:r>
          </a:p>
        </p:txBody>
      </p:sp>
      <p:sp>
        <p:nvSpPr>
          <p:cNvPr id="321" name="Arrow: Down 320">
            <a:extLst>
              <a:ext uri="{FF2B5EF4-FFF2-40B4-BE49-F238E27FC236}">
                <a16:creationId xmlns:a16="http://schemas.microsoft.com/office/drawing/2014/main" id="{7D6E7143-1422-4CDE-B598-B79192A23095}"/>
              </a:ext>
            </a:extLst>
          </p:cNvPr>
          <p:cNvSpPr/>
          <p:nvPr/>
        </p:nvSpPr>
        <p:spPr>
          <a:xfrm>
            <a:off x="2899477" y="3302008"/>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3" name="Arrow: Down 322">
            <a:extLst>
              <a:ext uri="{FF2B5EF4-FFF2-40B4-BE49-F238E27FC236}">
                <a16:creationId xmlns:a16="http://schemas.microsoft.com/office/drawing/2014/main" id="{0E336AA2-0119-45B4-AB57-5BD1771DABDA}"/>
              </a:ext>
            </a:extLst>
          </p:cNvPr>
          <p:cNvSpPr/>
          <p:nvPr/>
        </p:nvSpPr>
        <p:spPr>
          <a:xfrm>
            <a:off x="2912917" y="4810256"/>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25" name="Picture 6" descr="C nutans seed leaving flowerhead Garman farm 040703 I">
            <a:extLst>
              <a:ext uri="{FF2B5EF4-FFF2-40B4-BE49-F238E27FC236}">
                <a16:creationId xmlns:a16="http://schemas.microsoft.com/office/drawing/2014/main" id="{94942AE8-6EB1-4022-A7E5-4F49E3015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7706786" y="982155"/>
            <a:ext cx="3996895" cy="304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TextBox 326">
            <a:extLst>
              <a:ext uri="{FF2B5EF4-FFF2-40B4-BE49-F238E27FC236}">
                <a16:creationId xmlns:a16="http://schemas.microsoft.com/office/drawing/2014/main" id="{FF67C7B4-2103-47F0-B44E-4356CCAEF024}"/>
              </a:ext>
            </a:extLst>
          </p:cNvPr>
          <p:cNvSpPr txBox="1"/>
          <p:nvPr/>
        </p:nvSpPr>
        <p:spPr>
          <a:xfrm>
            <a:off x="10611385" y="3834814"/>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29" name="Picture 6" descr="Image result for carduus acanthoides">
            <a:extLst>
              <a:ext uri="{FF2B5EF4-FFF2-40B4-BE49-F238E27FC236}">
                <a16:creationId xmlns:a16="http://schemas.microsoft.com/office/drawing/2014/main" id="{AF93F480-0611-4A41-8F88-0FF981FA7C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16"/>
          <a:stretch/>
        </p:blipFill>
        <p:spPr bwMode="auto">
          <a:xfrm>
            <a:off x="7706786" y="4206240"/>
            <a:ext cx="2243918" cy="2018947"/>
          </a:xfrm>
          <a:prstGeom prst="rect">
            <a:avLst/>
          </a:prstGeom>
          <a:noFill/>
          <a:extLst>
            <a:ext uri="{909E8E84-426E-40DD-AFC4-6F175D3DCCD1}">
              <a14:hiddenFill xmlns:a14="http://schemas.microsoft.com/office/drawing/2010/main">
                <a:solidFill>
                  <a:srgbClr val="FFFFFF"/>
                </a:solidFill>
              </a14:hiddenFill>
            </a:ext>
          </a:extLst>
        </p:spPr>
      </p:pic>
      <p:sp>
        <p:nvSpPr>
          <p:cNvPr id="331" name="TextBox 330">
            <a:extLst>
              <a:ext uri="{FF2B5EF4-FFF2-40B4-BE49-F238E27FC236}">
                <a16:creationId xmlns:a16="http://schemas.microsoft.com/office/drawing/2014/main" id="{91543A0E-566B-4453-A72F-8B10BD8C03F3}"/>
              </a:ext>
            </a:extLst>
          </p:cNvPr>
          <p:cNvSpPr txBox="1"/>
          <p:nvPr/>
        </p:nvSpPr>
        <p:spPr>
          <a:xfrm>
            <a:off x="8960582" y="6040823"/>
            <a:ext cx="1831483"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a:t>
            </a: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brc.ac.uk</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33" name="Picture 8" descr="Image result for carduus nutans">
            <a:extLst>
              <a:ext uri="{FF2B5EF4-FFF2-40B4-BE49-F238E27FC236}">
                <a16:creationId xmlns:a16="http://schemas.microsoft.com/office/drawing/2014/main" id="{90CD6A2D-530C-4992-998A-0B2FF5E8C1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307" r="16280"/>
          <a:stretch/>
        </p:blipFill>
        <p:spPr bwMode="auto">
          <a:xfrm>
            <a:off x="10161074" y="4206239"/>
            <a:ext cx="1546144" cy="2018947"/>
          </a:xfrm>
          <a:prstGeom prst="rect">
            <a:avLst/>
          </a:prstGeom>
          <a:noFill/>
          <a:extLst>
            <a:ext uri="{909E8E84-426E-40DD-AFC4-6F175D3DCCD1}">
              <a14:hiddenFill xmlns:a14="http://schemas.microsoft.com/office/drawing/2010/main">
                <a:solidFill>
                  <a:srgbClr val="FFFFFF"/>
                </a:solidFill>
              </a14:hiddenFill>
            </a:ext>
          </a:extLst>
        </p:spPr>
      </p:pic>
      <p:sp>
        <p:nvSpPr>
          <p:cNvPr id="335" name="TextBox 334">
            <a:extLst>
              <a:ext uri="{FF2B5EF4-FFF2-40B4-BE49-F238E27FC236}">
                <a16:creationId xmlns:a16="http://schemas.microsoft.com/office/drawing/2014/main" id="{3143853B-1CC9-4A90-BA3F-9088A534AAEC}"/>
              </a:ext>
            </a:extLst>
          </p:cNvPr>
          <p:cNvSpPr txBox="1"/>
          <p:nvPr/>
        </p:nvSpPr>
        <p:spPr>
          <a:xfrm>
            <a:off x="10554073" y="6040823"/>
            <a:ext cx="12169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a:t>
            </a: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hlinkClick r:id="rId6">
                  <a:extLst>
                    <a:ext uri="{A12FA001-AC4F-418D-AE19-62706E023703}">
                      <ahyp:hlinkClr xmlns:ahyp="http://schemas.microsoft.com/office/drawing/2018/hyperlinkcolor" val="tx"/>
                    </a:ext>
                  </a:extLst>
                </a:hlinkClick>
              </a:rPr>
              <a:t>web.ewu.edu</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96045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8" descr="Image result for carduus nutans">
            <a:extLst>
              <a:ext uri="{FF2B5EF4-FFF2-40B4-BE49-F238E27FC236}">
                <a16:creationId xmlns:a16="http://schemas.microsoft.com/office/drawing/2014/main" id="{A4D79D5F-0226-410F-9053-D9A800A1F6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2097" y="2404523"/>
            <a:ext cx="4311813" cy="34577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Image result for carduus acanthoides">
            <a:extLst>
              <a:ext uri="{FF2B5EF4-FFF2-40B4-BE49-F238E27FC236}">
                <a16:creationId xmlns:a16="http://schemas.microsoft.com/office/drawing/2014/main" id="{0BA6B335-D2F7-47FF-A0E1-9E5FF1B6E8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3921" y="2404522"/>
            <a:ext cx="4311814" cy="345776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C319DC2-3738-475C-BF21-65AB19857EAD}"/>
              </a:ext>
            </a:extLst>
          </p:cNvPr>
          <p:cNvSpPr txBox="1"/>
          <p:nvPr/>
        </p:nvSpPr>
        <p:spPr>
          <a:xfrm>
            <a:off x="4435645" y="5662231"/>
            <a:ext cx="1831483" cy="200055"/>
          </a:xfrm>
          <a:prstGeom prst="rect">
            <a:avLst/>
          </a:prstGeom>
          <a:noFill/>
        </p:spPr>
        <p:txBody>
          <a:bodyPr wrap="square" rtlCol="0">
            <a:spAutoFit/>
          </a:bodyPr>
          <a:lstStyle/>
          <a:p>
            <a:r>
              <a:rPr lang="en-GB" sz="700" dirty="0">
                <a:solidFill>
                  <a:schemeClr val="bg1"/>
                </a:solidFill>
              </a:rPr>
              <a:t>Image source: </a:t>
            </a:r>
            <a:r>
              <a:rPr lang="en-GB" sz="700" dirty="0">
                <a:solidFill>
                  <a:schemeClr val="bg1"/>
                </a:solidFill>
                <a:hlinkClick r:id="rId4">
                  <a:extLst>
                    <a:ext uri="{A12FA001-AC4F-418D-AE19-62706E023703}">
                      <ahyp:hlinkClr xmlns:ahyp="http://schemas.microsoft.com/office/drawing/2018/hyperlinkcolor" val="tx"/>
                    </a:ext>
                  </a:extLst>
                </a:hlinkClick>
              </a:rPr>
              <a:t>brc.ac.uk</a:t>
            </a:r>
            <a:endParaRPr lang="en-GB" sz="700" dirty="0">
              <a:solidFill>
                <a:schemeClr val="bg1"/>
              </a:solidFill>
            </a:endParaRPr>
          </a:p>
        </p:txBody>
      </p:sp>
      <p:sp>
        <p:nvSpPr>
          <p:cNvPr id="19" name="TextBox 18">
            <a:extLst>
              <a:ext uri="{FF2B5EF4-FFF2-40B4-BE49-F238E27FC236}">
                <a16:creationId xmlns:a16="http://schemas.microsoft.com/office/drawing/2014/main" id="{52506DD2-EAB0-41E2-9A09-A14FD1140CFD}"/>
              </a:ext>
            </a:extLst>
          </p:cNvPr>
          <p:cNvSpPr txBox="1"/>
          <p:nvPr/>
        </p:nvSpPr>
        <p:spPr>
          <a:xfrm>
            <a:off x="9981011" y="5664902"/>
            <a:ext cx="1643954" cy="200055"/>
          </a:xfrm>
          <a:prstGeom prst="rect">
            <a:avLst/>
          </a:prstGeom>
          <a:noFill/>
        </p:spPr>
        <p:txBody>
          <a:bodyPr wrap="square" rtlCol="0">
            <a:spAutoFit/>
          </a:bodyPr>
          <a:lstStyle/>
          <a:p>
            <a:r>
              <a:rPr lang="en-GB" sz="700" dirty="0">
                <a:solidFill>
                  <a:schemeClr val="bg1"/>
                </a:solidFill>
              </a:rPr>
              <a:t>Image source: </a:t>
            </a:r>
            <a:r>
              <a:rPr lang="en-GB" sz="700" dirty="0">
                <a:solidFill>
                  <a:schemeClr val="bg1"/>
                </a:solidFill>
                <a:hlinkClick r:id="rId5">
                  <a:extLst>
                    <a:ext uri="{A12FA001-AC4F-418D-AE19-62706E023703}">
                      <ahyp:hlinkClr xmlns:ahyp="http://schemas.microsoft.com/office/drawing/2018/hyperlinkcolor" val="tx"/>
                    </a:ext>
                  </a:extLst>
                </a:hlinkClick>
              </a:rPr>
              <a:t>web.ewu.edu</a:t>
            </a:r>
            <a:endParaRPr lang="en-GB" sz="700" dirty="0">
              <a:solidFill>
                <a:schemeClr val="bg1"/>
              </a:solidFill>
            </a:endParaRPr>
          </a:p>
        </p:txBody>
      </p:sp>
      <p:sp>
        <p:nvSpPr>
          <p:cNvPr id="21" name="TextBox 20">
            <a:extLst>
              <a:ext uri="{FF2B5EF4-FFF2-40B4-BE49-F238E27FC236}">
                <a16:creationId xmlns:a16="http://schemas.microsoft.com/office/drawing/2014/main" id="{6F66EDCB-6E59-4935-8F31-AE4B83EAFB59}"/>
              </a:ext>
            </a:extLst>
          </p:cNvPr>
          <p:cNvSpPr txBox="1"/>
          <p:nvPr/>
        </p:nvSpPr>
        <p:spPr>
          <a:xfrm>
            <a:off x="7385553" y="1880447"/>
            <a:ext cx="3251558" cy="492443"/>
          </a:xfrm>
          <a:prstGeom prst="rect">
            <a:avLst/>
          </a:prstGeom>
          <a:noFill/>
        </p:spPr>
        <p:txBody>
          <a:bodyPr wrap="square" rtlCol="0">
            <a:spAutoFit/>
          </a:bodyPr>
          <a:lstStyle/>
          <a:p>
            <a:pPr algn="ctr"/>
            <a:r>
              <a:rPr lang="en-GB" sz="2600" i="1" dirty="0"/>
              <a:t>Carduus </a:t>
            </a:r>
            <a:r>
              <a:rPr lang="en-GB" sz="2600" i="1" dirty="0" err="1"/>
              <a:t>acanthoides</a:t>
            </a:r>
            <a:endParaRPr lang="en-GB" sz="2600" i="1" dirty="0"/>
          </a:p>
        </p:txBody>
      </p:sp>
      <p:sp>
        <p:nvSpPr>
          <p:cNvPr id="7" name="TextBox 6">
            <a:extLst>
              <a:ext uri="{FF2B5EF4-FFF2-40B4-BE49-F238E27FC236}">
                <a16:creationId xmlns:a16="http://schemas.microsoft.com/office/drawing/2014/main" id="{25D4399F-2E2A-4008-A3AD-134C6D430020}"/>
              </a:ext>
            </a:extLst>
          </p:cNvPr>
          <p:cNvSpPr txBox="1"/>
          <p:nvPr/>
        </p:nvSpPr>
        <p:spPr>
          <a:xfrm>
            <a:off x="700974" y="5890726"/>
            <a:ext cx="5180132" cy="338554"/>
          </a:xfrm>
          <a:prstGeom prst="rect">
            <a:avLst/>
          </a:prstGeom>
          <a:noFill/>
        </p:spPr>
        <p:txBody>
          <a:bodyPr wrap="square" rtlCol="0">
            <a:spAutoFit/>
          </a:bodyPr>
          <a:lstStyle/>
          <a:p>
            <a:pPr algn="ctr"/>
            <a:r>
              <a:rPr lang="en-GB" sz="1600" dirty="0"/>
              <a:t>“musk thistle”, “nodding thistle”</a:t>
            </a:r>
          </a:p>
        </p:txBody>
      </p:sp>
      <p:sp>
        <p:nvSpPr>
          <p:cNvPr id="23" name="TextBox 22">
            <a:extLst>
              <a:ext uri="{FF2B5EF4-FFF2-40B4-BE49-F238E27FC236}">
                <a16:creationId xmlns:a16="http://schemas.microsoft.com/office/drawing/2014/main" id="{4DC9228F-04DD-4F7D-A74D-EC144CD60C92}"/>
              </a:ext>
            </a:extLst>
          </p:cNvPr>
          <p:cNvSpPr txBox="1"/>
          <p:nvPr/>
        </p:nvSpPr>
        <p:spPr>
          <a:xfrm>
            <a:off x="6971962" y="5884526"/>
            <a:ext cx="4215845" cy="584775"/>
          </a:xfrm>
          <a:prstGeom prst="rect">
            <a:avLst/>
          </a:prstGeom>
          <a:noFill/>
        </p:spPr>
        <p:txBody>
          <a:bodyPr wrap="square" rtlCol="0">
            <a:spAutoFit/>
          </a:bodyPr>
          <a:lstStyle/>
          <a:p>
            <a:pPr algn="ctr"/>
            <a:r>
              <a:rPr lang="en-GB" sz="1600" dirty="0"/>
              <a:t>“</a:t>
            </a:r>
            <a:r>
              <a:rPr lang="en-GB" sz="1600" dirty="0" err="1"/>
              <a:t>plumeless</a:t>
            </a:r>
            <a:r>
              <a:rPr lang="en-GB" sz="1600" dirty="0"/>
              <a:t> thistle”, “spiny </a:t>
            </a:r>
            <a:r>
              <a:rPr lang="en-GB" sz="1600" dirty="0" err="1"/>
              <a:t>plumeless</a:t>
            </a:r>
            <a:r>
              <a:rPr lang="en-GB" sz="1600" dirty="0"/>
              <a:t> thistle”</a:t>
            </a:r>
          </a:p>
          <a:p>
            <a:pPr algn="ctr"/>
            <a:endParaRPr lang="en-GB" sz="1600" dirty="0"/>
          </a:p>
        </p:txBody>
      </p:sp>
      <p:sp>
        <p:nvSpPr>
          <p:cNvPr id="66" name="TextBox 65">
            <a:extLst>
              <a:ext uri="{FF2B5EF4-FFF2-40B4-BE49-F238E27FC236}">
                <a16:creationId xmlns:a16="http://schemas.microsoft.com/office/drawing/2014/main" id="{DC5B66B9-CDAA-435C-B89D-AC0BC254C419}"/>
              </a:ext>
            </a:extLst>
          </p:cNvPr>
          <p:cNvSpPr txBox="1"/>
          <p:nvPr/>
        </p:nvSpPr>
        <p:spPr>
          <a:xfrm>
            <a:off x="1748072" y="1843799"/>
            <a:ext cx="3251558" cy="492443"/>
          </a:xfrm>
          <a:prstGeom prst="rect">
            <a:avLst/>
          </a:prstGeom>
          <a:noFill/>
        </p:spPr>
        <p:txBody>
          <a:bodyPr wrap="square" rtlCol="0">
            <a:spAutoFit/>
          </a:bodyPr>
          <a:lstStyle/>
          <a:p>
            <a:pPr algn="ctr"/>
            <a:r>
              <a:rPr lang="en-GB" sz="2600" i="1" dirty="0"/>
              <a:t>Carduus nutans</a:t>
            </a:r>
          </a:p>
        </p:txBody>
      </p:sp>
      <p:sp>
        <p:nvSpPr>
          <p:cNvPr id="2" name="Rectangle 1">
            <a:extLst>
              <a:ext uri="{FF2B5EF4-FFF2-40B4-BE49-F238E27FC236}">
                <a16:creationId xmlns:a16="http://schemas.microsoft.com/office/drawing/2014/main" id="{CF1AA4A3-41F9-4AA0-9EDE-955C6ADAB9E4}"/>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4EC845BD-16E0-46F4-93BD-32610A989335}"/>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FBB79D05-338F-4AB1-8FE8-90EAEBCC343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E081EC5D-39A8-44BB-927C-40F43178FD1F}"/>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89DDC213-E0CF-4366-B70D-11CBFA264EFF}"/>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D67F6D0B-1F01-4EF8-80EC-8FC1F58FA4E4}"/>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D49BEA9-4273-458B-97B2-5112C68946AF}"/>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A1A1C721-8008-470B-8742-087C81A97272}"/>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811979ED-BC9A-4E63-8D67-E4364A5E9423}"/>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EB648C1-E1B2-451A-AAA6-A25078511E3C}"/>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0671378-B1A8-467E-97CE-130C18F9545B}"/>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18F9490-122E-41B3-BBE1-1930C2EEDD4E}"/>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815460B-7871-49C0-98F9-AFE77D34F328}"/>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38B90FA8-6B3F-4AB1-AB07-8AE57796195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B8DB14A5-06EF-4DE0-8C25-FA22CBD6D50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39334203-A97F-4137-93E5-C20472B03383}"/>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1E087427-B519-421D-AA91-4FFE58A9B25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DEEA3A9F-93C9-4BA0-BE19-3CEE9F0C33E8}"/>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FDEC14C3-F168-4619-B2B4-6C83AE6AE92D}"/>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497BB158-425D-43A4-9BDD-0FC0B9A1B6D0}"/>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57C22753-8B4C-44BF-8AFA-7D4CB5D1824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252D9B02-62BA-4682-86DE-C7BA382F9AB7}"/>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6C8F3BBD-682F-4B01-8C3D-4BF54260FCA9}"/>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AC880DDE-10C8-4230-9E00-44245AB9D127}"/>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4283EDA6-2611-4F34-AB46-9AD83C8733B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D81AC9E9-B767-4D2E-A095-2054E096B76E}"/>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00FFB548-209A-49B2-8AFB-906A17C80829}"/>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F4AC4866-6468-402E-9951-76AE736CC75E}"/>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C0EFA01C-40C8-4EC2-A8AF-3DDCE0506A6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CAC8764D-A2DF-4896-8F17-C027483CEB3D}"/>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8772F139-07D2-423F-9DA1-54F974290DA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D827A2DA-F633-4A54-A154-911104E874A0}"/>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F687B868-613F-493C-8BE0-CE0D88A000CF}"/>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BB9477BC-3744-42BC-BAC7-47EA2FF5405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3197EC2A-34B1-4B91-AAD6-4DE27311823D}"/>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4" name="Rectangle 1023">
            <a:extLst>
              <a:ext uri="{FF2B5EF4-FFF2-40B4-BE49-F238E27FC236}">
                <a16:creationId xmlns:a16="http://schemas.microsoft.com/office/drawing/2014/main" id="{C634079F-EA1E-499B-8FC8-45168DC702A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5" name="Rectangle 1024">
            <a:extLst>
              <a:ext uri="{FF2B5EF4-FFF2-40B4-BE49-F238E27FC236}">
                <a16:creationId xmlns:a16="http://schemas.microsoft.com/office/drawing/2014/main" id="{678946CB-0C66-4301-9964-6571601DE270}"/>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6" name="Rectangle 1025">
            <a:extLst>
              <a:ext uri="{FF2B5EF4-FFF2-40B4-BE49-F238E27FC236}">
                <a16:creationId xmlns:a16="http://schemas.microsoft.com/office/drawing/2014/main" id="{A8248078-C5C8-495C-8BBE-84829414E40A}"/>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7" name="Rectangle 1026">
            <a:extLst>
              <a:ext uri="{FF2B5EF4-FFF2-40B4-BE49-F238E27FC236}">
                <a16:creationId xmlns:a16="http://schemas.microsoft.com/office/drawing/2014/main" id="{3153FDF8-5D95-4F91-B961-46AB961D995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8" name="Rectangle 1027">
            <a:extLst>
              <a:ext uri="{FF2B5EF4-FFF2-40B4-BE49-F238E27FC236}">
                <a16:creationId xmlns:a16="http://schemas.microsoft.com/office/drawing/2014/main" id="{29F440A6-6452-46B5-821F-09C1A696A3E9}"/>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9" name="Rectangle 1028">
            <a:extLst>
              <a:ext uri="{FF2B5EF4-FFF2-40B4-BE49-F238E27FC236}">
                <a16:creationId xmlns:a16="http://schemas.microsoft.com/office/drawing/2014/main" id="{2BA5C30F-54FF-45AD-B335-0B2B4FA1A464}"/>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1" name="Rectangle 1030">
            <a:extLst>
              <a:ext uri="{FF2B5EF4-FFF2-40B4-BE49-F238E27FC236}">
                <a16:creationId xmlns:a16="http://schemas.microsoft.com/office/drawing/2014/main" id="{60D2007C-051F-4806-8321-F2D3E5AFA6DF}"/>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3" name="Rectangle 1032">
            <a:extLst>
              <a:ext uri="{FF2B5EF4-FFF2-40B4-BE49-F238E27FC236}">
                <a16:creationId xmlns:a16="http://schemas.microsoft.com/office/drawing/2014/main" id="{1A4FB3DA-CB1C-4E8D-8BEA-2A23AB879164}"/>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4" name="Rectangle 1033">
            <a:extLst>
              <a:ext uri="{FF2B5EF4-FFF2-40B4-BE49-F238E27FC236}">
                <a16:creationId xmlns:a16="http://schemas.microsoft.com/office/drawing/2014/main" id="{070DD7F5-3F5B-45D9-BFF5-E22EF83760E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5" name="Rectangle 1034">
            <a:extLst>
              <a:ext uri="{FF2B5EF4-FFF2-40B4-BE49-F238E27FC236}">
                <a16:creationId xmlns:a16="http://schemas.microsoft.com/office/drawing/2014/main" id="{59B2128C-DF82-4646-835B-18348853E97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6" name="Rectangle 1035">
            <a:extLst>
              <a:ext uri="{FF2B5EF4-FFF2-40B4-BE49-F238E27FC236}">
                <a16:creationId xmlns:a16="http://schemas.microsoft.com/office/drawing/2014/main" id="{2F31CAB3-88C0-4717-A838-09B1443B3946}"/>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7" name="Rectangle 1036">
            <a:extLst>
              <a:ext uri="{FF2B5EF4-FFF2-40B4-BE49-F238E27FC236}">
                <a16:creationId xmlns:a16="http://schemas.microsoft.com/office/drawing/2014/main" id="{10598FD2-B8A2-4547-B069-3304C83F44F2}"/>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8" name="Rectangle 1037">
            <a:extLst>
              <a:ext uri="{FF2B5EF4-FFF2-40B4-BE49-F238E27FC236}">
                <a16:creationId xmlns:a16="http://schemas.microsoft.com/office/drawing/2014/main" id="{A82EB9F1-F3D4-4527-BF0D-8A5498E3E437}"/>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9" name="Rectangle 1038">
            <a:extLst>
              <a:ext uri="{FF2B5EF4-FFF2-40B4-BE49-F238E27FC236}">
                <a16:creationId xmlns:a16="http://schemas.microsoft.com/office/drawing/2014/main" id="{1BAFC441-485A-47D4-B168-CC71C62B6502}"/>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0" name="Rectangle 1039">
            <a:extLst>
              <a:ext uri="{FF2B5EF4-FFF2-40B4-BE49-F238E27FC236}">
                <a16:creationId xmlns:a16="http://schemas.microsoft.com/office/drawing/2014/main" id="{B3DEBFE8-55A1-4685-892D-278A92F2D1FC}"/>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1" name="Rectangle 1040">
            <a:extLst>
              <a:ext uri="{FF2B5EF4-FFF2-40B4-BE49-F238E27FC236}">
                <a16:creationId xmlns:a16="http://schemas.microsoft.com/office/drawing/2014/main" id="{F34B6A25-C068-432D-A9CE-29EADFC7C5B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2" name="Rectangle 1041">
            <a:extLst>
              <a:ext uri="{FF2B5EF4-FFF2-40B4-BE49-F238E27FC236}">
                <a16:creationId xmlns:a16="http://schemas.microsoft.com/office/drawing/2014/main" id="{BA1008A6-670D-42BC-AFE6-46712A6CD484}"/>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3" name="Rectangle 1042">
            <a:extLst>
              <a:ext uri="{FF2B5EF4-FFF2-40B4-BE49-F238E27FC236}">
                <a16:creationId xmlns:a16="http://schemas.microsoft.com/office/drawing/2014/main" id="{860D8F99-7B6A-4B22-9329-704D98FB04F5}"/>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4" name="Rectangle 1043">
            <a:extLst>
              <a:ext uri="{FF2B5EF4-FFF2-40B4-BE49-F238E27FC236}">
                <a16:creationId xmlns:a16="http://schemas.microsoft.com/office/drawing/2014/main" id="{3B769173-C726-47F4-AF6C-CBB14731336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5" name="Rectangle 1044">
            <a:extLst>
              <a:ext uri="{FF2B5EF4-FFF2-40B4-BE49-F238E27FC236}">
                <a16:creationId xmlns:a16="http://schemas.microsoft.com/office/drawing/2014/main" id="{6F8D440E-A35B-48DD-8700-6951BF64F3BE}"/>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6" name="Rectangle 1045">
            <a:extLst>
              <a:ext uri="{FF2B5EF4-FFF2-40B4-BE49-F238E27FC236}">
                <a16:creationId xmlns:a16="http://schemas.microsoft.com/office/drawing/2014/main" id="{9D0D11D5-8F8E-414A-BE79-A70262ABA65A}"/>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7" name="Rectangle 1046">
            <a:extLst>
              <a:ext uri="{FF2B5EF4-FFF2-40B4-BE49-F238E27FC236}">
                <a16:creationId xmlns:a16="http://schemas.microsoft.com/office/drawing/2014/main" id="{C21AD06B-EF6B-4F37-A0E6-0692818C405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8" name="TextBox 1047">
            <a:extLst>
              <a:ext uri="{FF2B5EF4-FFF2-40B4-BE49-F238E27FC236}">
                <a16:creationId xmlns:a16="http://schemas.microsoft.com/office/drawing/2014/main" id="{9DB33BB0-EF8E-493D-99F0-A888625DED27}"/>
              </a:ext>
            </a:extLst>
          </p:cNvPr>
          <p:cNvSpPr txBox="1"/>
          <p:nvPr/>
        </p:nvSpPr>
        <p:spPr>
          <a:xfrm>
            <a:off x="1003750" y="602265"/>
            <a:ext cx="8881930" cy="830997"/>
          </a:xfrm>
          <a:prstGeom prst="rect">
            <a:avLst/>
          </a:prstGeom>
          <a:noFill/>
        </p:spPr>
        <p:txBody>
          <a:bodyPr wrap="square" rtlCol="0">
            <a:spAutoFit/>
          </a:bodyPr>
          <a:lstStyle/>
          <a:p>
            <a:r>
              <a:rPr lang="en-GB" sz="4800" dirty="0"/>
              <a:t>Study system: invasive thistles</a:t>
            </a:r>
          </a:p>
        </p:txBody>
      </p:sp>
    </p:spTree>
    <p:extLst>
      <p:ext uri="{BB962C8B-B14F-4D97-AF65-F5344CB8AC3E}">
        <p14:creationId xmlns:p14="http://schemas.microsoft.com/office/powerpoint/2010/main" val="3966114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9731C280-3851-4A05-89B1-4F0BDCDD5CC9}"/>
              </a:ext>
            </a:extLst>
          </p:cNvPr>
          <p:cNvSpPr txBox="1"/>
          <p:nvPr/>
        </p:nvSpPr>
        <p:spPr>
          <a:xfrm>
            <a:off x="6444490" y="4310749"/>
            <a:ext cx="5362196" cy="2400657"/>
          </a:xfrm>
          <a:prstGeom prst="rect">
            <a:avLst/>
          </a:prstGeom>
          <a:noFill/>
        </p:spPr>
        <p:txBody>
          <a:bodyPr wrap="square" rtlCol="0">
            <a:spAutoFit/>
          </a:bodyPr>
          <a:lstStyle/>
          <a:p>
            <a:r>
              <a:rPr lang="en-GB" sz="2000" u="sng" dirty="0"/>
              <a:t>Introduced</a:t>
            </a:r>
          </a:p>
          <a:p>
            <a:pPr marL="285750" indent="-285750">
              <a:buFont typeface="Arial" panose="020B0604020202020204" pitchFamily="34" charset="0"/>
              <a:buChar char="•"/>
            </a:pPr>
            <a:r>
              <a:rPr lang="en-GB" sz="2000" dirty="0"/>
              <a:t>U.S. (33 states)</a:t>
            </a:r>
          </a:p>
          <a:p>
            <a:pPr marL="285750" indent="-285750">
              <a:buFont typeface="Arial" panose="020B0604020202020204" pitchFamily="34" charset="0"/>
              <a:buChar char="•"/>
            </a:pPr>
            <a:r>
              <a:rPr lang="en-GB" sz="2000" dirty="0"/>
              <a:t>Canada (BC, NB, NS, ON, QC)</a:t>
            </a:r>
          </a:p>
          <a:p>
            <a:pPr marL="285750" indent="-285750">
              <a:buFont typeface="Arial" panose="020B0604020202020204" pitchFamily="34" charset="0"/>
              <a:buChar char="•"/>
            </a:pPr>
            <a:r>
              <a:rPr lang="en-GB" sz="2000" dirty="0"/>
              <a:t>South America (Argentina, Uruguay)</a:t>
            </a:r>
          </a:p>
          <a:p>
            <a:pPr marL="285750" indent="-285750">
              <a:buFont typeface="Arial" panose="020B0604020202020204" pitchFamily="34" charset="0"/>
              <a:buChar char="•"/>
            </a:pPr>
            <a:r>
              <a:rPr lang="en-GB" sz="2000" dirty="0"/>
              <a:t>Africa (South Africa)</a:t>
            </a:r>
          </a:p>
          <a:p>
            <a:pPr marL="285750" indent="-285750">
              <a:buFont typeface="Arial" panose="020B0604020202020204" pitchFamily="34" charset="0"/>
              <a:buChar char="•"/>
            </a:pPr>
            <a:r>
              <a:rPr lang="en-GB" sz="2000" dirty="0"/>
              <a:t>New Zealand</a:t>
            </a:r>
          </a:p>
          <a:p>
            <a:pPr marL="285750" indent="-285750">
              <a:buFont typeface="Arial" panose="020B0604020202020204" pitchFamily="34" charset="0"/>
              <a:buChar char="•"/>
            </a:pPr>
            <a:endParaRPr lang="en-GB" sz="1000" dirty="0"/>
          </a:p>
          <a:p>
            <a:r>
              <a:rPr lang="en-GB" sz="1600" i="1" dirty="0"/>
              <a:t>Native to Europe and Central Asia</a:t>
            </a:r>
          </a:p>
        </p:txBody>
      </p:sp>
      <p:sp>
        <p:nvSpPr>
          <p:cNvPr id="20" name="TextBox 19">
            <a:extLst>
              <a:ext uri="{FF2B5EF4-FFF2-40B4-BE49-F238E27FC236}">
                <a16:creationId xmlns:a16="http://schemas.microsoft.com/office/drawing/2014/main" id="{F1DA68B2-D46F-4C75-97CF-3097B7CC791D}"/>
              </a:ext>
            </a:extLst>
          </p:cNvPr>
          <p:cNvSpPr txBox="1"/>
          <p:nvPr/>
        </p:nvSpPr>
        <p:spPr>
          <a:xfrm>
            <a:off x="432720" y="4274319"/>
            <a:ext cx="5251902" cy="2339102"/>
          </a:xfrm>
          <a:prstGeom prst="rect">
            <a:avLst/>
          </a:prstGeom>
          <a:noFill/>
        </p:spPr>
        <p:txBody>
          <a:bodyPr wrap="square" rtlCol="0">
            <a:spAutoFit/>
          </a:bodyPr>
          <a:lstStyle/>
          <a:p>
            <a:r>
              <a:rPr lang="en-GB" sz="2000" u="sng" dirty="0"/>
              <a:t>Introduced</a:t>
            </a:r>
          </a:p>
          <a:p>
            <a:pPr marL="285750" indent="-285750">
              <a:buFont typeface="Arial" panose="020B0604020202020204" pitchFamily="34" charset="0"/>
              <a:buChar char="•"/>
            </a:pPr>
            <a:r>
              <a:rPr lang="en-GB" sz="2000" dirty="0"/>
              <a:t>U.S. (All states except AK, FL, HI, ME, VT)</a:t>
            </a:r>
          </a:p>
          <a:p>
            <a:pPr marL="285750" indent="-285750">
              <a:buFont typeface="Arial" panose="020B0604020202020204" pitchFamily="34" charset="0"/>
              <a:buChar char="•"/>
            </a:pPr>
            <a:r>
              <a:rPr lang="en-GB" sz="2000" dirty="0"/>
              <a:t>Canada (All provinces except NT, NU, PE, YT)</a:t>
            </a:r>
          </a:p>
          <a:p>
            <a:pPr marL="285750" indent="-285750">
              <a:buFont typeface="Arial" panose="020B0604020202020204" pitchFamily="34" charset="0"/>
              <a:buChar char="•"/>
            </a:pPr>
            <a:r>
              <a:rPr lang="en-GB" sz="2000" dirty="0"/>
              <a:t>South America (Chile)</a:t>
            </a:r>
          </a:p>
          <a:p>
            <a:pPr marL="285750" indent="-285750">
              <a:buFont typeface="Arial" panose="020B0604020202020204" pitchFamily="34" charset="0"/>
              <a:buChar char="•"/>
            </a:pPr>
            <a:r>
              <a:rPr lang="en-GB" sz="2000" dirty="0"/>
              <a:t>Africa (South Africa)</a:t>
            </a:r>
          </a:p>
          <a:p>
            <a:pPr marL="285750" indent="-285750">
              <a:buFont typeface="Arial" panose="020B0604020202020204" pitchFamily="34" charset="0"/>
              <a:buChar char="•"/>
            </a:pPr>
            <a:r>
              <a:rPr lang="en-GB" sz="2000" dirty="0"/>
              <a:t>Australia and New Zealand</a:t>
            </a:r>
          </a:p>
          <a:p>
            <a:endParaRPr lang="en-GB" sz="1000" dirty="0"/>
          </a:p>
          <a:p>
            <a:r>
              <a:rPr lang="en-GB" sz="1600" i="1" dirty="0"/>
              <a:t>Native to Europe and Central Asia</a:t>
            </a:r>
          </a:p>
        </p:txBody>
      </p:sp>
      <p:pic>
        <p:nvPicPr>
          <p:cNvPr id="18" name="Picture 17">
            <a:extLst>
              <a:ext uri="{FF2B5EF4-FFF2-40B4-BE49-F238E27FC236}">
                <a16:creationId xmlns:a16="http://schemas.microsoft.com/office/drawing/2014/main" id="{FF65A861-A70B-4AF9-B238-A69FF6CCC99D}"/>
              </a:ext>
            </a:extLst>
          </p:cNvPr>
          <p:cNvPicPr>
            <a:picLocks noChangeAspect="1"/>
          </p:cNvPicPr>
          <p:nvPr/>
        </p:nvPicPr>
        <p:blipFill rotWithShape="1">
          <a:blip r:embed="rId2"/>
          <a:srcRect l="42071" t="34723" r="10760" b="19495"/>
          <a:stretch/>
        </p:blipFill>
        <p:spPr>
          <a:xfrm>
            <a:off x="6531907" y="1454314"/>
            <a:ext cx="5134345" cy="2803266"/>
          </a:xfrm>
          <a:prstGeom prst="rect">
            <a:avLst/>
          </a:prstGeom>
          <a:ln>
            <a:solidFill>
              <a:schemeClr val="tx1"/>
            </a:solidFill>
          </a:ln>
        </p:spPr>
      </p:pic>
      <p:pic>
        <p:nvPicPr>
          <p:cNvPr id="17" name="Picture 16">
            <a:extLst>
              <a:ext uri="{FF2B5EF4-FFF2-40B4-BE49-F238E27FC236}">
                <a16:creationId xmlns:a16="http://schemas.microsoft.com/office/drawing/2014/main" id="{4F0E86C5-D409-4047-AE20-036ABC43EA84}"/>
              </a:ext>
            </a:extLst>
          </p:cNvPr>
          <p:cNvPicPr>
            <a:picLocks noChangeAspect="1"/>
          </p:cNvPicPr>
          <p:nvPr/>
        </p:nvPicPr>
        <p:blipFill rotWithShape="1">
          <a:blip r:embed="rId3"/>
          <a:srcRect l="42039" t="36127" r="10760" b="18058"/>
          <a:stretch/>
        </p:blipFill>
        <p:spPr>
          <a:xfrm>
            <a:off x="525061" y="1450908"/>
            <a:ext cx="5134337" cy="2803272"/>
          </a:xfrm>
          <a:prstGeom prst="rect">
            <a:avLst/>
          </a:prstGeom>
          <a:ln>
            <a:solidFill>
              <a:schemeClr val="tx1"/>
            </a:solidFill>
          </a:ln>
        </p:spPr>
      </p:pic>
      <p:sp>
        <p:nvSpPr>
          <p:cNvPr id="23" name="TextBox 22">
            <a:extLst>
              <a:ext uri="{FF2B5EF4-FFF2-40B4-BE49-F238E27FC236}">
                <a16:creationId xmlns:a16="http://schemas.microsoft.com/office/drawing/2014/main" id="{F782DC27-B157-43B0-B5E1-C7860BE1589A}"/>
              </a:ext>
            </a:extLst>
          </p:cNvPr>
          <p:cNvSpPr txBox="1"/>
          <p:nvPr/>
        </p:nvSpPr>
        <p:spPr>
          <a:xfrm>
            <a:off x="1125332" y="876771"/>
            <a:ext cx="3935176" cy="553998"/>
          </a:xfrm>
          <a:prstGeom prst="rect">
            <a:avLst/>
          </a:prstGeom>
          <a:noFill/>
        </p:spPr>
        <p:txBody>
          <a:bodyPr wrap="square" rtlCol="0">
            <a:spAutoFit/>
          </a:bodyPr>
          <a:lstStyle/>
          <a:p>
            <a:pPr algn="ctr"/>
            <a:r>
              <a:rPr lang="en-GB" sz="3000" i="1" dirty="0"/>
              <a:t>Carduus nutans</a:t>
            </a:r>
          </a:p>
        </p:txBody>
      </p:sp>
      <p:sp>
        <p:nvSpPr>
          <p:cNvPr id="66" name="TextBox 65">
            <a:extLst>
              <a:ext uri="{FF2B5EF4-FFF2-40B4-BE49-F238E27FC236}">
                <a16:creationId xmlns:a16="http://schemas.microsoft.com/office/drawing/2014/main" id="{AE431E7C-EDB2-46FB-B3A3-BE88DFD6B188}"/>
              </a:ext>
            </a:extLst>
          </p:cNvPr>
          <p:cNvSpPr txBox="1"/>
          <p:nvPr/>
        </p:nvSpPr>
        <p:spPr>
          <a:xfrm>
            <a:off x="7403306" y="876771"/>
            <a:ext cx="3444564" cy="553998"/>
          </a:xfrm>
          <a:prstGeom prst="rect">
            <a:avLst/>
          </a:prstGeom>
          <a:noFill/>
        </p:spPr>
        <p:txBody>
          <a:bodyPr wrap="square" rtlCol="0">
            <a:spAutoFit/>
          </a:bodyPr>
          <a:lstStyle/>
          <a:p>
            <a:pPr algn="ctr"/>
            <a:r>
              <a:rPr lang="en-GB" sz="3000" i="1" dirty="0"/>
              <a:t>Carduus </a:t>
            </a:r>
            <a:r>
              <a:rPr lang="en-GB" sz="3000" i="1" dirty="0" err="1"/>
              <a:t>acanthoides</a:t>
            </a:r>
            <a:endParaRPr lang="en-GB" sz="3000" i="1" dirty="0"/>
          </a:p>
        </p:txBody>
      </p:sp>
      <p:sp>
        <p:nvSpPr>
          <p:cNvPr id="69" name="TextBox 68">
            <a:extLst>
              <a:ext uri="{FF2B5EF4-FFF2-40B4-BE49-F238E27FC236}">
                <a16:creationId xmlns:a16="http://schemas.microsoft.com/office/drawing/2014/main" id="{F8E08378-7B34-47FC-ABD6-EF989DB93901}"/>
              </a:ext>
            </a:extLst>
          </p:cNvPr>
          <p:cNvSpPr txBox="1"/>
          <p:nvPr/>
        </p:nvSpPr>
        <p:spPr>
          <a:xfrm>
            <a:off x="472511" y="4065919"/>
            <a:ext cx="1831483" cy="200055"/>
          </a:xfrm>
          <a:prstGeom prst="rect">
            <a:avLst/>
          </a:prstGeom>
          <a:noFill/>
        </p:spPr>
        <p:txBody>
          <a:bodyPr wrap="square" rtlCol="0">
            <a:spAutoFit/>
          </a:bodyPr>
          <a:lstStyle/>
          <a:p>
            <a:r>
              <a:rPr lang="en-GB" sz="700" dirty="0"/>
              <a:t>Image source: </a:t>
            </a:r>
            <a:r>
              <a:rPr lang="en-GB" sz="700" dirty="0">
                <a:hlinkClick r:id="rId4">
                  <a:extLst>
                    <a:ext uri="{A12FA001-AC4F-418D-AE19-62706E023703}">
                      <ahyp:hlinkClr xmlns:ahyp="http://schemas.microsoft.com/office/drawing/2018/hyperlinkcolor" val="tx"/>
                    </a:ext>
                  </a:extLst>
                </a:hlinkClick>
              </a:rPr>
              <a:t>plants.usda.gov</a:t>
            </a:r>
            <a:endParaRPr lang="en-GB" sz="700" dirty="0"/>
          </a:p>
        </p:txBody>
      </p:sp>
      <p:sp>
        <p:nvSpPr>
          <p:cNvPr id="70" name="TextBox 69">
            <a:extLst>
              <a:ext uri="{FF2B5EF4-FFF2-40B4-BE49-F238E27FC236}">
                <a16:creationId xmlns:a16="http://schemas.microsoft.com/office/drawing/2014/main" id="{69F40540-4AA7-4376-BACF-68D79FB1DAC5}"/>
              </a:ext>
            </a:extLst>
          </p:cNvPr>
          <p:cNvSpPr txBox="1"/>
          <p:nvPr/>
        </p:nvSpPr>
        <p:spPr>
          <a:xfrm>
            <a:off x="6477054" y="4065925"/>
            <a:ext cx="1831483" cy="200055"/>
          </a:xfrm>
          <a:prstGeom prst="rect">
            <a:avLst/>
          </a:prstGeom>
          <a:noFill/>
        </p:spPr>
        <p:txBody>
          <a:bodyPr wrap="square" rtlCol="0">
            <a:spAutoFit/>
          </a:bodyPr>
          <a:lstStyle/>
          <a:p>
            <a:r>
              <a:rPr lang="en-GB" sz="700" dirty="0"/>
              <a:t>Image source: </a:t>
            </a:r>
            <a:r>
              <a:rPr lang="en-GB" sz="700" dirty="0">
                <a:hlinkClick r:id="rId5">
                  <a:extLst>
                    <a:ext uri="{A12FA001-AC4F-418D-AE19-62706E023703}">
                      <ahyp:hlinkClr xmlns:ahyp="http://schemas.microsoft.com/office/drawing/2018/hyperlinkcolor" val="tx"/>
                    </a:ext>
                  </a:extLst>
                </a:hlinkClick>
              </a:rPr>
              <a:t>plants.usda.gov</a:t>
            </a:r>
            <a:endParaRPr lang="en-GB" sz="700" dirty="0"/>
          </a:p>
        </p:txBody>
      </p:sp>
      <p:sp>
        <p:nvSpPr>
          <p:cNvPr id="4" name="Rectangle 3">
            <a:extLst>
              <a:ext uri="{FF2B5EF4-FFF2-40B4-BE49-F238E27FC236}">
                <a16:creationId xmlns:a16="http://schemas.microsoft.com/office/drawing/2014/main" id="{510448A4-7A1A-4FD9-9B3A-ABCDD1C818D8}"/>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083B9D2-746E-4FCC-9E00-8CA082C88E6E}"/>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6" name="Rectangle 5">
            <a:extLst>
              <a:ext uri="{FF2B5EF4-FFF2-40B4-BE49-F238E27FC236}">
                <a16:creationId xmlns:a16="http://schemas.microsoft.com/office/drawing/2014/main" id="{365511A3-48FC-4D9E-B940-0065DD346C14}"/>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DB26B77D-66E2-4F9F-A42F-8790463E6EBF}"/>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4811813A-CEA0-472A-9E70-1E7FE3381DB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9F5C4F-807B-4312-BA4E-BBAEE04D366F}"/>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820F9E94-801B-4F20-873F-442844F86A1F}"/>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BFE8BE6A-5E82-4D8A-985A-43A49A816F01}"/>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5C8A6FB4-9F56-4641-8021-810BE82B60EA}"/>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CB7FC1B-7B33-4A01-A1B6-CD33D6BA424F}"/>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CF14A9F7-E99E-44D3-8803-A65A602E3C2E}"/>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0C06845-B98B-401F-B719-9302504AD483}"/>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B8BFCBB5-6D44-4E33-9D85-2B43E0CC4AF0}"/>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DBCCFF9-55F3-415A-9422-E2EBBF725294}"/>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E471D812-2817-4150-A1F2-965BF1F8BC49}"/>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50C7FE71-7B6D-414C-A54E-C8F717A5964C}"/>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EC23C1E2-6811-46F1-9827-67792884D3F0}"/>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717FD83B-59AF-4C70-9C12-7C90A200C09C}"/>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3514E4A8-E6C2-4566-868A-B6761BDE9BAA}"/>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9EA14331-7358-4D96-8805-1AA6BD9DEED5}"/>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CF167EC-F668-4DEE-B4F3-EBAAB1D351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586F2B6B-1149-43F7-8744-4DF7D194D04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96D3BF7E-4BDE-4031-BD95-A1FFB0955A50}"/>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F9A51B52-2829-4D8F-B845-43F03E645935}"/>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8734084A-8771-420A-B759-2DF73076272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5B5F4086-40E2-445F-9E0D-349719016B93}"/>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55786256-1BEE-4AAF-A2D4-E481D9343B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68AB4D7B-D77C-4E48-A75B-785D55DF93A2}"/>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039FE1C-B324-461D-8372-D2E419C7BAB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BF38EC1B-ADFA-4E47-9978-130498859A44}"/>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51D9BDAA-4EFC-41B2-B532-543798E1385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583A9E98-F573-4BED-93AE-DACF83A0D6F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97C2AB75-48B0-4E6D-A40E-0E4A32B377C2}"/>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79F1E884-3121-4DCD-B9EF-12824AAF5D26}"/>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842369C6-6525-4806-AC81-8B4DABE6B96D}"/>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DC0D108-FDA1-4559-8749-46FB484E7FD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08B04445-F2F9-46E2-8983-F3AB77DC7AB8}"/>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BEFC394F-C632-49F0-AEA5-47E25083D464}"/>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05E4A789-B1B9-4D72-869B-52455E8B59D7}"/>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F6FD8805-30AC-4523-B302-7D71CAD84850}"/>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B7CD6F48-EF62-4198-B5E4-CF0EA26DA24F}"/>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4A44042A-E90E-4336-8630-E31501D769F2}"/>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4C5A3A58-5AE5-4302-A024-8CEF3E582813}"/>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9B9E32DD-1062-467C-A42E-B4C058A1F3EF}"/>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44506015-B062-46E7-97BE-9210A0CEAD02}"/>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B526CC14-45AD-48BC-A79E-2D44F709817E}"/>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7C4609AC-DABD-43CB-95D8-4826E7173C8B}"/>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B07D5FFC-A23A-43C1-9679-2B696B56441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81D48ED5-69D5-40AA-8F31-92ED0B8AAC2B}"/>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07BA46F4-4269-4B89-8A41-3A1B1BC4EF46}"/>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E97BECE2-1D8A-448B-AE5B-3A47D786183A}"/>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FB853679-02B8-4979-8F0B-7391652153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09BA347-A82E-4F63-A1A2-A44E6CA7594C}"/>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1EA131E7-FE4E-4342-A1B4-4B0B2209A814}"/>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BE2E0DA5-49DE-4DA5-AEA2-D6480D6E345B}"/>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Rectangle 171">
            <a:extLst>
              <a:ext uri="{FF2B5EF4-FFF2-40B4-BE49-F238E27FC236}">
                <a16:creationId xmlns:a16="http://schemas.microsoft.com/office/drawing/2014/main" id="{1599150A-06F5-41AF-82CC-B87D4D59310D}"/>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Rectangle 173">
            <a:extLst>
              <a:ext uri="{FF2B5EF4-FFF2-40B4-BE49-F238E27FC236}">
                <a16:creationId xmlns:a16="http://schemas.microsoft.com/office/drawing/2014/main" id="{56FC5BE3-8CD0-430E-B240-A12F7A8F0958}"/>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4553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food&#10;&#10;Description automatically generated">
            <a:extLst>
              <a:ext uri="{FF2B5EF4-FFF2-40B4-BE49-F238E27FC236}">
                <a16:creationId xmlns:a16="http://schemas.microsoft.com/office/drawing/2014/main" id="{DDB88AA6-5CAA-4DB9-AEAA-E8658EDB861A}"/>
              </a:ext>
            </a:extLst>
          </p:cNvPr>
          <p:cNvPicPr>
            <a:picLocks noChangeAspect="1"/>
          </p:cNvPicPr>
          <p:nvPr/>
        </p:nvPicPr>
        <p:blipFill rotWithShape="1">
          <a:blip r:embed="rId2">
            <a:extLst>
              <a:ext uri="{28A0092B-C50C-407E-A947-70E740481C1C}">
                <a14:useLocalDpi xmlns:a14="http://schemas.microsoft.com/office/drawing/2010/main" val="0"/>
              </a:ext>
            </a:extLst>
          </a:blip>
          <a:srcRect r="49729"/>
          <a:stretch/>
        </p:blipFill>
        <p:spPr>
          <a:xfrm rot="10800000" flipV="1">
            <a:off x="2242993" y="1432196"/>
            <a:ext cx="3862858" cy="4322247"/>
          </a:xfrm>
          <a:prstGeom prst="rect">
            <a:avLst/>
          </a:prstGeom>
        </p:spPr>
      </p:pic>
      <p:sp>
        <p:nvSpPr>
          <p:cNvPr id="2" name="TextBox 1">
            <a:extLst>
              <a:ext uri="{FF2B5EF4-FFF2-40B4-BE49-F238E27FC236}">
                <a16:creationId xmlns:a16="http://schemas.microsoft.com/office/drawing/2014/main" id="{44AB63DB-28BE-4DB6-B035-8A0D44380AB8}"/>
              </a:ext>
            </a:extLst>
          </p:cNvPr>
          <p:cNvSpPr txBox="1"/>
          <p:nvPr/>
        </p:nvSpPr>
        <p:spPr>
          <a:xfrm>
            <a:off x="2257441" y="955204"/>
            <a:ext cx="7680556" cy="400110"/>
          </a:xfrm>
          <a:prstGeom prst="rect">
            <a:avLst/>
          </a:prstGeom>
          <a:noFill/>
        </p:spPr>
        <p:txBody>
          <a:bodyPr wrap="square" rtlCol="0">
            <a:spAutoFit/>
          </a:bodyPr>
          <a:lstStyle/>
          <a:p>
            <a:pPr algn="ctr"/>
            <a:r>
              <a:rPr lang="en-GB" sz="2000" dirty="0"/>
              <a:t>Seeds are the propagules through which these thistles are dispersed.</a:t>
            </a:r>
          </a:p>
        </p:txBody>
      </p:sp>
      <p:pic>
        <p:nvPicPr>
          <p:cNvPr id="4" name="Picture 3" descr="A picture containing food&#10;&#10;Description automatically generated">
            <a:extLst>
              <a:ext uri="{FF2B5EF4-FFF2-40B4-BE49-F238E27FC236}">
                <a16:creationId xmlns:a16="http://schemas.microsoft.com/office/drawing/2014/main" id="{949BE63A-8069-4E8B-B3BC-EE80A135D42C}"/>
              </a:ext>
            </a:extLst>
          </p:cNvPr>
          <p:cNvPicPr>
            <a:picLocks noChangeAspect="1"/>
          </p:cNvPicPr>
          <p:nvPr/>
        </p:nvPicPr>
        <p:blipFill rotWithShape="1">
          <a:blip r:embed="rId2">
            <a:extLst>
              <a:ext uri="{28A0092B-C50C-407E-A947-70E740481C1C}">
                <a14:useLocalDpi xmlns:a14="http://schemas.microsoft.com/office/drawing/2010/main" val="0"/>
              </a:ext>
            </a:extLst>
          </a:blip>
          <a:srcRect l="50266"/>
          <a:stretch/>
        </p:blipFill>
        <p:spPr>
          <a:xfrm rot="10800000" flipV="1">
            <a:off x="6099867" y="1432197"/>
            <a:ext cx="3821565" cy="4322247"/>
          </a:xfrm>
          <a:prstGeom prst="rect">
            <a:avLst/>
          </a:prstGeom>
        </p:spPr>
      </p:pic>
      <p:pic>
        <p:nvPicPr>
          <p:cNvPr id="10" name="Picture 2" descr="Figure 1 - Spiny plumeless thistle (Carduus acanthoides) achenes">
            <a:extLst>
              <a:ext uri="{FF2B5EF4-FFF2-40B4-BE49-F238E27FC236}">
                <a16:creationId xmlns:a16="http://schemas.microsoft.com/office/drawing/2014/main" id="{150D911A-CA45-4850-949A-ACA47DC4D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4926" y="3832691"/>
            <a:ext cx="2998212" cy="23985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8E30FBF5-9719-49E1-AEE2-8901172086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859" y="3836833"/>
            <a:ext cx="3004015" cy="24032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000EC9D-443B-4411-AE92-43CD55FDB4B6}"/>
              </a:ext>
            </a:extLst>
          </p:cNvPr>
          <p:cNvSpPr txBox="1"/>
          <p:nvPr/>
        </p:nvSpPr>
        <p:spPr>
          <a:xfrm>
            <a:off x="2192843" y="1415950"/>
            <a:ext cx="1725595" cy="200055"/>
          </a:xfrm>
          <a:prstGeom prst="rect">
            <a:avLst/>
          </a:prstGeom>
          <a:noFill/>
        </p:spPr>
        <p:txBody>
          <a:bodyPr wrap="square" rtlCol="0">
            <a:spAutoFit/>
          </a:bodyPr>
          <a:lstStyle/>
          <a:p>
            <a:r>
              <a:rPr lang="en-GB" sz="700" dirty="0"/>
              <a:t>Image source: T. Drees</a:t>
            </a:r>
          </a:p>
        </p:txBody>
      </p:sp>
      <p:sp>
        <p:nvSpPr>
          <p:cNvPr id="6" name="TextBox 5">
            <a:extLst>
              <a:ext uri="{FF2B5EF4-FFF2-40B4-BE49-F238E27FC236}">
                <a16:creationId xmlns:a16="http://schemas.microsoft.com/office/drawing/2014/main" id="{BE143E6E-CA9C-489B-A319-EA408BC8757D}"/>
              </a:ext>
            </a:extLst>
          </p:cNvPr>
          <p:cNvSpPr txBox="1"/>
          <p:nvPr/>
        </p:nvSpPr>
        <p:spPr>
          <a:xfrm>
            <a:off x="601611" y="6039911"/>
            <a:ext cx="2869324" cy="200055"/>
          </a:xfrm>
          <a:prstGeom prst="rect">
            <a:avLst/>
          </a:prstGeom>
          <a:noFill/>
        </p:spPr>
        <p:txBody>
          <a:bodyPr wrap="square" rtlCol="0">
            <a:spAutoFit/>
          </a:bodyPr>
          <a:lstStyle/>
          <a:p>
            <a:r>
              <a:rPr lang="en-GB" sz="700" dirty="0"/>
              <a:t>Image source: </a:t>
            </a:r>
            <a:r>
              <a:rPr lang="en-GB" sz="700" dirty="0">
                <a:hlinkClick r:id="rId5">
                  <a:extLst>
                    <a:ext uri="{A12FA001-AC4F-418D-AE19-62706E023703}">
                      <ahyp:hlinkClr xmlns:ahyp="http://schemas.microsoft.com/office/drawing/2018/hyperlinkcolor" val="tx"/>
                    </a:ext>
                  </a:extLst>
                </a:hlinkClick>
              </a:rPr>
              <a:t>inspection.gc.ca</a:t>
            </a:r>
            <a:endParaRPr lang="en-GB" sz="700" dirty="0"/>
          </a:p>
        </p:txBody>
      </p:sp>
      <p:sp>
        <p:nvSpPr>
          <p:cNvPr id="16" name="TextBox 15">
            <a:extLst>
              <a:ext uri="{FF2B5EF4-FFF2-40B4-BE49-F238E27FC236}">
                <a16:creationId xmlns:a16="http://schemas.microsoft.com/office/drawing/2014/main" id="{9404CDE6-6362-4ADB-9CB7-C81ABE961798}"/>
              </a:ext>
            </a:extLst>
          </p:cNvPr>
          <p:cNvSpPr txBox="1"/>
          <p:nvPr/>
        </p:nvSpPr>
        <p:spPr>
          <a:xfrm>
            <a:off x="8473866" y="6043035"/>
            <a:ext cx="1882236" cy="200055"/>
          </a:xfrm>
          <a:prstGeom prst="rect">
            <a:avLst/>
          </a:prstGeom>
          <a:noFill/>
        </p:spPr>
        <p:txBody>
          <a:bodyPr wrap="square" rtlCol="0">
            <a:spAutoFit/>
          </a:bodyPr>
          <a:lstStyle/>
          <a:p>
            <a:r>
              <a:rPr lang="en-GB" sz="700" dirty="0"/>
              <a:t>Image source: </a:t>
            </a:r>
            <a:r>
              <a:rPr lang="en-GB" sz="700" dirty="0">
                <a:hlinkClick r:id="rId6">
                  <a:extLst>
                    <a:ext uri="{A12FA001-AC4F-418D-AE19-62706E023703}">
                      <ahyp:hlinkClr xmlns:ahyp="http://schemas.microsoft.com/office/drawing/2018/hyperlinkcolor" val="tx"/>
                    </a:ext>
                  </a:extLst>
                </a:hlinkClick>
              </a:rPr>
              <a:t>inspection.gc.ca</a:t>
            </a:r>
            <a:endParaRPr lang="en-GB" sz="700" dirty="0"/>
          </a:p>
        </p:txBody>
      </p:sp>
      <p:sp>
        <p:nvSpPr>
          <p:cNvPr id="3" name="TextBox 2">
            <a:extLst>
              <a:ext uri="{FF2B5EF4-FFF2-40B4-BE49-F238E27FC236}">
                <a16:creationId xmlns:a16="http://schemas.microsoft.com/office/drawing/2014/main" id="{B279D26F-5853-42EF-928B-237694674C22}"/>
              </a:ext>
            </a:extLst>
          </p:cNvPr>
          <p:cNvSpPr txBox="1"/>
          <p:nvPr/>
        </p:nvSpPr>
        <p:spPr>
          <a:xfrm>
            <a:off x="3726934" y="5754444"/>
            <a:ext cx="4746932" cy="369332"/>
          </a:xfrm>
          <a:prstGeom prst="rect">
            <a:avLst/>
          </a:prstGeom>
          <a:noFill/>
        </p:spPr>
        <p:txBody>
          <a:bodyPr wrap="square" rtlCol="0">
            <a:spAutoFit/>
          </a:bodyPr>
          <a:lstStyle/>
          <a:p>
            <a:pPr algn="ctr"/>
            <a:r>
              <a:rPr lang="en-GB" i="1" dirty="0"/>
              <a:t>Carduus nutans                      Carduus </a:t>
            </a:r>
            <a:r>
              <a:rPr lang="en-GB" i="1" dirty="0" err="1"/>
              <a:t>acanthoides</a:t>
            </a:r>
            <a:endParaRPr lang="en-GB" i="1" dirty="0"/>
          </a:p>
        </p:txBody>
      </p:sp>
      <p:sp>
        <p:nvSpPr>
          <p:cNvPr id="172" name="Rectangle 171">
            <a:extLst>
              <a:ext uri="{FF2B5EF4-FFF2-40B4-BE49-F238E27FC236}">
                <a16:creationId xmlns:a16="http://schemas.microsoft.com/office/drawing/2014/main" id="{3C2DC767-1756-433F-B215-55AF6E1026D1}"/>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TextBox 173">
            <a:extLst>
              <a:ext uri="{FF2B5EF4-FFF2-40B4-BE49-F238E27FC236}">
                <a16:creationId xmlns:a16="http://schemas.microsoft.com/office/drawing/2014/main" id="{1C116B70-4F2D-4288-99AF-A3B7E91EBC60}"/>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176" name="Rectangle 175">
            <a:extLst>
              <a:ext uri="{FF2B5EF4-FFF2-40B4-BE49-F238E27FC236}">
                <a16:creationId xmlns:a16="http://schemas.microsoft.com/office/drawing/2014/main" id="{90D7B87D-5E0D-4773-91C0-A9D0CE165499}"/>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69EC9AA3-5161-4B10-9F4C-09FE87BE6A18}"/>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81ED864F-29BF-49A4-ACAC-02862EB2DD92}"/>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1CB6987F-FACD-4113-86C6-2D640F32AB0C}"/>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Rectangle 183">
            <a:extLst>
              <a:ext uri="{FF2B5EF4-FFF2-40B4-BE49-F238E27FC236}">
                <a16:creationId xmlns:a16="http://schemas.microsoft.com/office/drawing/2014/main" id="{55A60693-09BC-4236-B09D-31C61004E714}"/>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6" name="Rectangle 185">
            <a:extLst>
              <a:ext uri="{FF2B5EF4-FFF2-40B4-BE49-F238E27FC236}">
                <a16:creationId xmlns:a16="http://schemas.microsoft.com/office/drawing/2014/main" id="{1B75C47A-4C36-4271-BB38-F1D71D22BFF0}"/>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8" name="Rectangle 187">
            <a:extLst>
              <a:ext uri="{FF2B5EF4-FFF2-40B4-BE49-F238E27FC236}">
                <a16:creationId xmlns:a16="http://schemas.microsoft.com/office/drawing/2014/main" id="{7613F1D7-2800-4025-80D2-096D23F58939}"/>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0" name="Rectangle 189">
            <a:extLst>
              <a:ext uri="{FF2B5EF4-FFF2-40B4-BE49-F238E27FC236}">
                <a16:creationId xmlns:a16="http://schemas.microsoft.com/office/drawing/2014/main" id="{77FD3BE0-16E6-4781-8CC4-30653D19DCC2}"/>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20" name="Rectangle 5119">
            <a:extLst>
              <a:ext uri="{FF2B5EF4-FFF2-40B4-BE49-F238E27FC236}">
                <a16:creationId xmlns:a16="http://schemas.microsoft.com/office/drawing/2014/main" id="{4318680B-CF8B-4889-8297-B25193733D23}"/>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21" name="Rectangle 5120">
            <a:extLst>
              <a:ext uri="{FF2B5EF4-FFF2-40B4-BE49-F238E27FC236}">
                <a16:creationId xmlns:a16="http://schemas.microsoft.com/office/drawing/2014/main" id="{C40DE725-E0D3-45FC-81DD-A839A052E4F2}"/>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23" name="Rectangle 5122">
            <a:extLst>
              <a:ext uri="{FF2B5EF4-FFF2-40B4-BE49-F238E27FC236}">
                <a16:creationId xmlns:a16="http://schemas.microsoft.com/office/drawing/2014/main" id="{3349AF14-54D2-405C-84B9-4B45B40C8C53}"/>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29" name="Rectangle 5128">
            <a:extLst>
              <a:ext uri="{FF2B5EF4-FFF2-40B4-BE49-F238E27FC236}">
                <a16:creationId xmlns:a16="http://schemas.microsoft.com/office/drawing/2014/main" id="{DB0F4DBD-818E-4ADE-B74C-D90973E6638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0" name="Rectangle 5129">
            <a:extLst>
              <a:ext uri="{FF2B5EF4-FFF2-40B4-BE49-F238E27FC236}">
                <a16:creationId xmlns:a16="http://schemas.microsoft.com/office/drawing/2014/main" id="{E796A474-B99D-49AB-8541-78B170325C94}"/>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1" name="Rectangle 5130">
            <a:extLst>
              <a:ext uri="{FF2B5EF4-FFF2-40B4-BE49-F238E27FC236}">
                <a16:creationId xmlns:a16="http://schemas.microsoft.com/office/drawing/2014/main" id="{00DA56A8-9891-4A18-891A-CE3B0BA6D57C}"/>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2" name="Rectangle 5131">
            <a:extLst>
              <a:ext uri="{FF2B5EF4-FFF2-40B4-BE49-F238E27FC236}">
                <a16:creationId xmlns:a16="http://schemas.microsoft.com/office/drawing/2014/main" id="{4EA81576-CE76-4647-B549-D4DD3A4C59D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3" name="Rectangle 5132">
            <a:extLst>
              <a:ext uri="{FF2B5EF4-FFF2-40B4-BE49-F238E27FC236}">
                <a16:creationId xmlns:a16="http://schemas.microsoft.com/office/drawing/2014/main" id="{ADFDF459-8AFC-4E57-99AB-5500D359829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4" name="Rectangle 5133">
            <a:extLst>
              <a:ext uri="{FF2B5EF4-FFF2-40B4-BE49-F238E27FC236}">
                <a16:creationId xmlns:a16="http://schemas.microsoft.com/office/drawing/2014/main" id="{36E4E134-E44A-4B62-AB0F-D15A48779463}"/>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5" name="Rectangle 5134">
            <a:extLst>
              <a:ext uri="{FF2B5EF4-FFF2-40B4-BE49-F238E27FC236}">
                <a16:creationId xmlns:a16="http://schemas.microsoft.com/office/drawing/2014/main" id="{EFC92F2A-F7D9-4404-9AD9-0280F9AB73B4}"/>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6" name="Rectangle 5135">
            <a:extLst>
              <a:ext uri="{FF2B5EF4-FFF2-40B4-BE49-F238E27FC236}">
                <a16:creationId xmlns:a16="http://schemas.microsoft.com/office/drawing/2014/main" id="{096DC83D-4BE1-4E7E-B541-66B1BBBBCED1}"/>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7" name="Rectangle 5136">
            <a:extLst>
              <a:ext uri="{FF2B5EF4-FFF2-40B4-BE49-F238E27FC236}">
                <a16:creationId xmlns:a16="http://schemas.microsoft.com/office/drawing/2014/main" id="{68BF2B2F-0881-4193-9750-A09788969E13}"/>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8" name="Rectangle 5137">
            <a:extLst>
              <a:ext uri="{FF2B5EF4-FFF2-40B4-BE49-F238E27FC236}">
                <a16:creationId xmlns:a16="http://schemas.microsoft.com/office/drawing/2014/main" id="{5C93FB23-C227-4EE6-9735-CC7E856A7AE7}"/>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9" name="Rectangle 5138">
            <a:extLst>
              <a:ext uri="{FF2B5EF4-FFF2-40B4-BE49-F238E27FC236}">
                <a16:creationId xmlns:a16="http://schemas.microsoft.com/office/drawing/2014/main" id="{6D61F5FC-AF49-4D21-BABB-41B371DAF4D0}"/>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0" name="Rectangle 5139">
            <a:extLst>
              <a:ext uri="{FF2B5EF4-FFF2-40B4-BE49-F238E27FC236}">
                <a16:creationId xmlns:a16="http://schemas.microsoft.com/office/drawing/2014/main" id="{1B49B059-533D-428B-BB3C-3C109AE8C0F4}"/>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1" name="Rectangle 5140">
            <a:extLst>
              <a:ext uri="{FF2B5EF4-FFF2-40B4-BE49-F238E27FC236}">
                <a16:creationId xmlns:a16="http://schemas.microsoft.com/office/drawing/2014/main" id="{0E5C2367-8169-4AB6-B9D3-8B0935221E7D}"/>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2" name="Rectangle 5141">
            <a:extLst>
              <a:ext uri="{FF2B5EF4-FFF2-40B4-BE49-F238E27FC236}">
                <a16:creationId xmlns:a16="http://schemas.microsoft.com/office/drawing/2014/main" id="{98DCBA53-D2E6-49B2-81A1-CD8187E19902}"/>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3" name="Rectangle 5142">
            <a:extLst>
              <a:ext uri="{FF2B5EF4-FFF2-40B4-BE49-F238E27FC236}">
                <a16:creationId xmlns:a16="http://schemas.microsoft.com/office/drawing/2014/main" id="{63ACC11A-2320-4300-956E-4AA4099DBE52}"/>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4" name="Rectangle 5143">
            <a:extLst>
              <a:ext uri="{FF2B5EF4-FFF2-40B4-BE49-F238E27FC236}">
                <a16:creationId xmlns:a16="http://schemas.microsoft.com/office/drawing/2014/main" id="{2F88861B-B4B5-46BE-ACF4-152E2A3B1158}"/>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5" name="Rectangle 5144">
            <a:extLst>
              <a:ext uri="{FF2B5EF4-FFF2-40B4-BE49-F238E27FC236}">
                <a16:creationId xmlns:a16="http://schemas.microsoft.com/office/drawing/2014/main" id="{61BE1BE0-3CD4-4D57-B31A-54D3F7686834}"/>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6" name="Rectangle 5145">
            <a:extLst>
              <a:ext uri="{FF2B5EF4-FFF2-40B4-BE49-F238E27FC236}">
                <a16:creationId xmlns:a16="http://schemas.microsoft.com/office/drawing/2014/main" id="{6557AEC5-F1BA-4AC8-90F5-AAC5093CEB49}"/>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7" name="Rectangle 5146">
            <a:extLst>
              <a:ext uri="{FF2B5EF4-FFF2-40B4-BE49-F238E27FC236}">
                <a16:creationId xmlns:a16="http://schemas.microsoft.com/office/drawing/2014/main" id="{8439957C-C3BD-40F4-AA4B-6077AF99D7DA}"/>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8" name="Rectangle 5147">
            <a:extLst>
              <a:ext uri="{FF2B5EF4-FFF2-40B4-BE49-F238E27FC236}">
                <a16:creationId xmlns:a16="http://schemas.microsoft.com/office/drawing/2014/main" id="{A9C2CD57-E1A9-46FD-896F-35C80ACE6EA5}"/>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9" name="Rectangle 5148">
            <a:extLst>
              <a:ext uri="{FF2B5EF4-FFF2-40B4-BE49-F238E27FC236}">
                <a16:creationId xmlns:a16="http://schemas.microsoft.com/office/drawing/2014/main" id="{F3DBF335-8559-48AE-9654-33683F6F4BF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50" name="Rectangle 5149">
            <a:extLst>
              <a:ext uri="{FF2B5EF4-FFF2-40B4-BE49-F238E27FC236}">
                <a16:creationId xmlns:a16="http://schemas.microsoft.com/office/drawing/2014/main" id="{9C9B4809-D328-4085-A917-FAE006777C63}"/>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51" name="Rectangle 5150">
            <a:extLst>
              <a:ext uri="{FF2B5EF4-FFF2-40B4-BE49-F238E27FC236}">
                <a16:creationId xmlns:a16="http://schemas.microsoft.com/office/drawing/2014/main" id="{A7F91FED-63B2-442C-870F-4D6B2E389B1A}"/>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4" name="Rectangle 223">
            <a:extLst>
              <a:ext uri="{FF2B5EF4-FFF2-40B4-BE49-F238E27FC236}">
                <a16:creationId xmlns:a16="http://schemas.microsoft.com/office/drawing/2014/main" id="{D261B8A5-2D0A-4665-B31F-8CE61B94BF5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6" name="Rectangle 225">
            <a:extLst>
              <a:ext uri="{FF2B5EF4-FFF2-40B4-BE49-F238E27FC236}">
                <a16:creationId xmlns:a16="http://schemas.microsoft.com/office/drawing/2014/main" id="{130164EA-FFE8-4697-957A-64165388338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8" name="Rectangle 227">
            <a:extLst>
              <a:ext uri="{FF2B5EF4-FFF2-40B4-BE49-F238E27FC236}">
                <a16:creationId xmlns:a16="http://schemas.microsoft.com/office/drawing/2014/main" id="{9C4341FA-00AF-497B-8CA8-8A24873788B1}"/>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0" name="Rectangle 229">
            <a:extLst>
              <a:ext uri="{FF2B5EF4-FFF2-40B4-BE49-F238E27FC236}">
                <a16:creationId xmlns:a16="http://schemas.microsoft.com/office/drawing/2014/main" id="{EA057C43-81EF-474E-9561-888046D48DFB}"/>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2" name="Rectangle 231">
            <a:extLst>
              <a:ext uri="{FF2B5EF4-FFF2-40B4-BE49-F238E27FC236}">
                <a16:creationId xmlns:a16="http://schemas.microsoft.com/office/drawing/2014/main" id="{A3423506-1605-4F39-AF71-D0B76ECB97EC}"/>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4" name="Rectangle 233">
            <a:extLst>
              <a:ext uri="{FF2B5EF4-FFF2-40B4-BE49-F238E27FC236}">
                <a16:creationId xmlns:a16="http://schemas.microsoft.com/office/drawing/2014/main" id="{959D5798-CBD4-4CEB-9A37-103D4A05E52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6" name="Rectangle 235">
            <a:extLst>
              <a:ext uri="{FF2B5EF4-FFF2-40B4-BE49-F238E27FC236}">
                <a16:creationId xmlns:a16="http://schemas.microsoft.com/office/drawing/2014/main" id="{9B6C615F-F962-4A80-894A-B2B2B091E5A6}"/>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8" name="Rectangle 237">
            <a:extLst>
              <a:ext uri="{FF2B5EF4-FFF2-40B4-BE49-F238E27FC236}">
                <a16:creationId xmlns:a16="http://schemas.microsoft.com/office/drawing/2014/main" id="{4E2C3E58-D8BA-426D-959C-F42AA8CD828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0" name="Rectangle 239">
            <a:extLst>
              <a:ext uri="{FF2B5EF4-FFF2-40B4-BE49-F238E27FC236}">
                <a16:creationId xmlns:a16="http://schemas.microsoft.com/office/drawing/2014/main" id="{CF0604A7-C03B-40EB-838A-A93EBFB36466}"/>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2" name="Rectangle 241">
            <a:extLst>
              <a:ext uri="{FF2B5EF4-FFF2-40B4-BE49-F238E27FC236}">
                <a16:creationId xmlns:a16="http://schemas.microsoft.com/office/drawing/2014/main" id="{3C014221-E960-4EDA-AFF7-FC9BE0F07C80}"/>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4" name="Rectangle 243">
            <a:extLst>
              <a:ext uri="{FF2B5EF4-FFF2-40B4-BE49-F238E27FC236}">
                <a16:creationId xmlns:a16="http://schemas.microsoft.com/office/drawing/2014/main" id="{0EFE5166-D3A2-4901-A312-71C54D6AD64B}"/>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6" name="Rectangle 245">
            <a:extLst>
              <a:ext uri="{FF2B5EF4-FFF2-40B4-BE49-F238E27FC236}">
                <a16:creationId xmlns:a16="http://schemas.microsoft.com/office/drawing/2014/main" id="{44C272F6-337E-4AAC-B3C7-FF905CA77310}"/>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8" name="Rectangle 247">
            <a:extLst>
              <a:ext uri="{FF2B5EF4-FFF2-40B4-BE49-F238E27FC236}">
                <a16:creationId xmlns:a16="http://schemas.microsoft.com/office/drawing/2014/main" id="{FC6694F4-6D20-49A4-89B7-09F659A207B0}"/>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 name="Rectangle 249">
            <a:extLst>
              <a:ext uri="{FF2B5EF4-FFF2-40B4-BE49-F238E27FC236}">
                <a16:creationId xmlns:a16="http://schemas.microsoft.com/office/drawing/2014/main" id="{460275BF-D85D-4359-863F-761165AC7545}"/>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 name="Rectangle 251">
            <a:extLst>
              <a:ext uri="{FF2B5EF4-FFF2-40B4-BE49-F238E27FC236}">
                <a16:creationId xmlns:a16="http://schemas.microsoft.com/office/drawing/2014/main" id="{0B856AC3-42F2-4518-B177-B3ED167F9DDE}"/>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 name="Rectangle 253">
            <a:extLst>
              <a:ext uri="{FF2B5EF4-FFF2-40B4-BE49-F238E27FC236}">
                <a16:creationId xmlns:a16="http://schemas.microsoft.com/office/drawing/2014/main" id="{21FACDB5-1CD8-49D4-A2FC-045457A7848D}"/>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 name="Rectangle 255">
            <a:extLst>
              <a:ext uri="{FF2B5EF4-FFF2-40B4-BE49-F238E27FC236}">
                <a16:creationId xmlns:a16="http://schemas.microsoft.com/office/drawing/2014/main" id="{D9DDDE2F-3399-4DA4-9006-A5AE13721805}"/>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8" name="Rectangle 257">
            <a:extLst>
              <a:ext uri="{FF2B5EF4-FFF2-40B4-BE49-F238E27FC236}">
                <a16:creationId xmlns:a16="http://schemas.microsoft.com/office/drawing/2014/main" id="{5FA92889-338E-425B-949B-9E35D7A1BAF3}"/>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0" name="Rectangle 259">
            <a:extLst>
              <a:ext uri="{FF2B5EF4-FFF2-40B4-BE49-F238E27FC236}">
                <a16:creationId xmlns:a16="http://schemas.microsoft.com/office/drawing/2014/main" id="{322062F1-33D0-4520-8A2D-46228EEC01C2}"/>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 name="Rectangle 261">
            <a:extLst>
              <a:ext uri="{FF2B5EF4-FFF2-40B4-BE49-F238E27FC236}">
                <a16:creationId xmlns:a16="http://schemas.microsoft.com/office/drawing/2014/main" id="{DE370054-ED27-4482-8B13-3884ADC54E8C}"/>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 name="Rectangle 263">
            <a:extLst>
              <a:ext uri="{FF2B5EF4-FFF2-40B4-BE49-F238E27FC236}">
                <a16:creationId xmlns:a16="http://schemas.microsoft.com/office/drawing/2014/main" id="{F63A3F4D-AB80-485B-896D-BFD2D4E00415}"/>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picture containing food&#10;&#10;Description automatically generated">
            <a:extLst>
              <a:ext uri="{FF2B5EF4-FFF2-40B4-BE49-F238E27FC236}">
                <a16:creationId xmlns:a16="http://schemas.microsoft.com/office/drawing/2014/main" id="{694E4025-9068-4D07-A3BA-0ADCC41361DF}"/>
              </a:ext>
            </a:extLst>
          </p:cNvPr>
          <p:cNvPicPr>
            <a:picLocks noChangeAspect="1"/>
          </p:cNvPicPr>
          <p:nvPr/>
        </p:nvPicPr>
        <p:blipFill rotWithShape="1">
          <a:blip r:embed="rId2">
            <a:extLst>
              <a:ext uri="{28A0092B-C50C-407E-A947-70E740481C1C}">
                <a14:useLocalDpi xmlns:a14="http://schemas.microsoft.com/office/drawing/2010/main" val="0"/>
              </a:ext>
            </a:extLst>
          </a:blip>
          <a:srcRect l="28905" t="44735" r="60830" b="34109"/>
          <a:stretch/>
        </p:blipFill>
        <p:spPr>
          <a:xfrm rot="10800000" flipV="1">
            <a:off x="5237921" y="1497127"/>
            <a:ext cx="788701" cy="914401"/>
          </a:xfrm>
          <a:prstGeom prst="rect">
            <a:avLst/>
          </a:prstGeom>
          <a:ln>
            <a:solidFill>
              <a:schemeClr val="tx1"/>
            </a:solidFill>
          </a:ln>
        </p:spPr>
      </p:pic>
      <p:pic>
        <p:nvPicPr>
          <p:cNvPr id="8" name="Picture 7" descr="A picture containing food&#10;&#10;Description automatically generated">
            <a:extLst>
              <a:ext uri="{FF2B5EF4-FFF2-40B4-BE49-F238E27FC236}">
                <a16:creationId xmlns:a16="http://schemas.microsoft.com/office/drawing/2014/main" id="{0CD24211-2BF5-432D-8DC1-0447207FF82C}"/>
              </a:ext>
            </a:extLst>
          </p:cNvPr>
          <p:cNvPicPr>
            <a:picLocks noChangeAspect="1"/>
          </p:cNvPicPr>
          <p:nvPr/>
        </p:nvPicPr>
        <p:blipFill rotWithShape="1">
          <a:blip r:embed="rId2">
            <a:extLst>
              <a:ext uri="{28A0092B-C50C-407E-A947-70E740481C1C}">
                <a14:useLocalDpi xmlns:a14="http://schemas.microsoft.com/office/drawing/2010/main" val="0"/>
              </a:ext>
            </a:extLst>
          </a:blip>
          <a:srcRect l="60718" t="28420" r="29018" b="50425"/>
          <a:stretch/>
        </p:blipFill>
        <p:spPr>
          <a:xfrm rot="10800000" flipV="1">
            <a:off x="6161166" y="1497127"/>
            <a:ext cx="788701" cy="914401"/>
          </a:xfrm>
          <a:prstGeom prst="rect">
            <a:avLst/>
          </a:prstGeom>
          <a:ln>
            <a:solidFill>
              <a:schemeClr val="tx1"/>
            </a:solidFill>
          </a:ln>
        </p:spPr>
      </p:pic>
    </p:spTree>
    <p:extLst>
      <p:ext uri="{BB962C8B-B14F-4D97-AF65-F5344CB8AC3E}">
        <p14:creationId xmlns:p14="http://schemas.microsoft.com/office/powerpoint/2010/main" val="1247607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Arrow: Down 5">
            <a:extLst>
              <a:ext uri="{FF2B5EF4-FFF2-40B4-BE49-F238E27FC236}">
                <a16:creationId xmlns:a16="http://schemas.microsoft.com/office/drawing/2014/main" id="{E061291D-2CB0-4CA8-B939-7FF73353014E}"/>
              </a:ext>
            </a:extLst>
          </p:cNvPr>
          <p:cNvSpPr/>
          <p:nvPr/>
        </p:nvSpPr>
        <p:spPr>
          <a:xfrm>
            <a:off x="2912918" y="1803673"/>
            <a:ext cx="516587" cy="603238"/>
          </a:xfrm>
          <a:prstGeom prst="down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64C2E862-28BF-49D3-A05D-ECF246AC50FF}"/>
              </a:ext>
            </a:extLst>
          </p:cNvPr>
          <p:cNvSpPr/>
          <p:nvPr/>
        </p:nvSpPr>
        <p:spPr>
          <a:xfrm>
            <a:off x="462089" y="5496987"/>
            <a:ext cx="5513663" cy="734721"/>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5BDBA46A-C594-4A4D-A7FB-B4D7E464477F}"/>
              </a:ext>
            </a:extLst>
          </p:cNvPr>
          <p:cNvSpPr txBox="1"/>
          <p:nvPr/>
        </p:nvSpPr>
        <p:spPr>
          <a:xfrm>
            <a:off x="965717" y="5618125"/>
            <a:ext cx="4539145" cy="492443"/>
          </a:xfrm>
          <a:prstGeom prst="rect">
            <a:avLst/>
          </a:prstGeom>
          <a:noFill/>
        </p:spPr>
        <p:txBody>
          <a:bodyPr wrap="square" rtlCol="0">
            <a:spAutoFit/>
          </a:bodyPr>
          <a:lstStyle/>
          <a:p>
            <a:pPr algn="ctr"/>
            <a:r>
              <a:rPr lang="en-GB" sz="2600" dirty="0">
                <a:solidFill>
                  <a:schemeClr val="bg1"/>
                </a:solidFill>
              </a:rPr>
              <a:t>Discussion &amp; Conclusions</a:t>
            </a:r>
          </a:p>
        </p:txBody>
      </p:sp>
      <p:sp>
        <p:nvSpPr>
          <p:cNvPr id="179" name="Rectangle 178">
            <a:extLst>
              <a:ext uri="{FF2B5EF4-FFF2-40B4-BE49-F238E27FC236}">
                <a16:creationId xmlns:a16="http://schemas.microsoft.com/office/drawing/2014/main" id="{2B3EF1A5-E524-4092-8066-730D556FAB1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TextBox 180">
            <a:extLst>
              <a:ext uri="{FF2B5EF4-FFF2-40B4-BE49-F238E27FC236}">
                <a16:creationId xmlns:a16="http://schemas.microsoft.com/office/drawing/2014/main" id="{4D42CA8E-EDFD-43AE-8E99-97E8AFC6FCF7}"/>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183" name="Rectangle 182">
            <a:extLst>
              <a:ext uri="{FF2B5EF4-FFF2-40B4-BE49-F238E27FC236}">
                <a16:creationId xmlns:a16="http://schemas.microsoft.com/office/drawing/2014/main" id="{ED0A292F-5343-4270-9092-50C0B8EB9781}"/>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Rectangle 184">
            <a:extLst>
              <a:ext uri="{FF2B5EF4-FFF2-40B4-BE49-F238E27FC236}">
                <a16:creationId xmlns:a16="http://schemas.microsoft.com/office/drawing/2014/main" id="{8A161645-2AF2-4211-B3BE-0C11BA02248F}"/>
              </a:ext>
            </a:extLst>
          </p:cNvPr>
          <p:cNvSpPr/>
          <p:nvPr/>
        </p:nvSpPr>
        <p:spPr>
          <a:xfrm>
            <a:off x="289947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Rectangle 186">
            <a:extLst>
              <a:ext uri="{FF2B5EF4-FFF2-40B4-BE49-F238E27FC236}">
                <a16:creationId xmlns:a16="http://schemas.microsoft.com/office/drawing/2014/main" id="{BD5F22B1-255F-4BC8-94B0-A718A92E0C91}"/>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Rectangle 188">
            <a:extLst>
              <a:ext uri="{FF2B5EF4-FFF2-40B4-BE49-F238E27FC236}">
                <a16:creationId xmlns:a16="http://schemas.microsoft.com/office/drawing/2014/main" id="{5E2D5DC5-3ED1-4F28-90FA-06E9463433D3}"/>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Rectangle 190">
            <a:extLst>
              <a:ext uri="{FF2B5EF4-FFF2-40B4-BE49-F238E27FC236}">
                <a16:creationId xmlns:a16="http://schemas.microsoft.com/office/drawing/2014/main" id="{F8D08F88-A91D-44F8-9DCA-CE22C0311E41}"/>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Rectangle 212">
            <a:extLst>
              <a:ext uri="{FF2B5EF4-FFF2-40B4-BE49-F238E27FC236}">
                <a16:creationId xmlns:a16="http://schemas.microsoft.com/office/drawing/2014/main" id="{F0E6E6B5-6582-40BF-B49C-A5A82028C97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Rectangle 214">
            <a:extLst>
              <a:ext uri="{FF2B5EF4-FFF2-40B4-BE49-F238E27FC236}">
                <a16:creationId xmlns:a16="http://schemas.microsoft.com/office/drawing/2014/main" id="{7FE9DCF0-C935-4289-AD03-5FA319D43A9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Rectangle 216">
            <a:extLst>
              <a:ext uri="{FF2B5EF4-FFF2-40B4-BE49-F238E27FC236}">
                <a16:creationId xmlns:a16="http://schemas.microsoft.com/office/drawing/2014/main" id="{B9A3D005-AB13-403D-9100-2B99D9A2C05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Rectangle 218">
            <a:extLst>
              <a:ext uri="{FF2B5EF4-FFF2-40B4-BE49-F238E27FC236}">
                <a16:creationId xmlns:a16="http://schemas.microsoft.com/office/drawing/2014/main" id="{178ECA0D-623C-46A0-BB28-CE6FFCC4AC0B}"/>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Rectangle 220">
            <a:extLst>
              <a:ext uri="{FF2B5EF4-FFF2-40B4-BE49-F238E27FC236}">
                <a16:creationId xmlns:a16="http://schemas.microsoft.com/office/drawing/2014/main" id="{55EB12D0-EFE1-4ADD-9404-34B213AC8C7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Rectangle 222">
            <a:extLst>
              <a:ext uri="{FF2B5EF4-FFF2-40B4-BE49-F238E27FC236}">
                <a16:creationId xmlns:a16="http://schemas.microsoft.com/office/drawing/2014/main" id="{1B482DCC-6EF8-49A1-B242-13C3B0C580F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Rectangle 224">
            <a:extLst>
              <a:ext uri="{FF2B5EF4-FFF2-40B4-BE49-F238E27FC236}">
                <a16:creationId xmlns:a16="http://schemas.microsoft.com/office/drawing/2014/main" id="{795E0486-B53E-4840-9F92-888FE415FCE3}"/>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Rectangle 226">
            <a:extLst>
              <a:ext uri="{FF2B5EF4-FFF2-40B4-BE49-F238E27FC236}">
                <a16:creationId xmlns:a16="http://schemas.microsoft.com/office/drawing/2014/main" id="{1CF5C4D2-9CD3-428A-963E-6C1B6CD55B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Rectangle 228">
            <a:extLst>
              <a:ext uri="{FF2B5EF4-FFF2-40B4-BE49-F238E27FC236}">
                <a16:creationId xmlns:a16="http://schemas.microsoft.com/office/drawing/2014/main" id="{97092027-865E-45E1-9B76-80C63517FB0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Rectangle 230">
            <a:extLst>
              <a:ext uri="{FF2B5EF4-FFF2-40B4-BE49-F238E27FC236}">
                <a16:creationId xmlns:a16="http://schemas.microsoft.com/office/drawing/2014/main" id="{50F1E595-36C0-40B6-B340-15AA1EE81E06}"/>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Rectangle 232">
            <a:extLst>
              <a:ext uri="{FF2B5EF4-FFF2-40B4-BE49-F238E27FC236}">
                <a16:creationId xmlns:a16="http://schemas.microsoft.com/office/drawing/2014/main" id="{0AE56DA6-8360-4D95-B2BA-399A2C6D66CF}"/>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Rectangle 234">
            <a:extLst>
              <a:ext uri="{FF2B5EF4-FFF2-40B4-BE49-F238E27FC236}">
                <a16:creationId xmlns:a16="http://schemas.microsoft.com/office/drawing/2014/main" id="{E2CBFAB3-C8AB-4123-B68B-6C189391B17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Rectangle 236">
            <a:extLst>
              <a:ext uri="{FF2B5EF4-FFF2-40B4-BE49-F238E27FC236}">
                <a16:creationId xmlns:a16="http://schemas.microsoft.com/office/drawing/2014/main" id="{5F42175B-727C-4315-85A3-E491F242AE9E}"/>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Rectangle 238">
            <a:extLst>
              <a:ext uri="{FF2B5EF4-FFF2-40B4-BE49-F238E27FC236}">
                <a16:creationId xmlns:a16="http://schemas.microsoft.com/office/drawing/2014/main" id="{F3BE5C01-3CE8-4074-8236-59669B30889D}"/>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Rectangle 240">
            <a:extLst>
              <a:ext uri="{FF2B5EF4-FFF2-40B4-BE49-F238E27FC236}">
                <a16:creationId xmlns:a16="http://schemas.microsoft.com/office/drawing/2014/main" id="{A5907C5D-3206-4A68-9FAB-6FA5F8125055}"/>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Rectangle 242">
            <a:extLst>
              <a:ext uri="{FF2B5EF4-FFF2-40B4-BE49-F238E27FC236}">
                <a16:creationId xmlns:a16="http://schemas.microsoft.com/office/drawing/2014/main" id="{CBA11BE5-67F8-44EB-81F5-1A159F7D2F0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Rectangle 244">
            <a:extLst>
              <a:ext uri="{FF2B5EF4-FFF2-40B4-BE49-F238E27FC236}">
                <a16:creationId xmlns:a16="http://schemas.microsoft.com/office/drawing/2014/main" id="{97D6FDE5-F4BE-44E0-ABBD-072AF009B5F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Rectangle 246">
            <a:extLst>
              <a:ext uri="{FF2B5EF4-FFF2-40B4-BE49-F238E27FC236}">
                <a16:creationId xmlns:a16="http://schemas.microsoft.com/office/drawing/2014/main" id="{E4FC4C44-B3BA-4424-B8AC-89A284B141E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Rectangle 248">
            <a:extLst>
              <a:ext uri="{FF2B5EF4-FFF2-40B4-BE49-F238E27FC236}">
                <a16:creationId xmlns:a16="http://schemas.microsoft.com/office/drawing/2014/main" id="{F71589F7-C2C8-4482-85F1-53BE2C59CC58}"/>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Rectangle 250">
            <a:extLst>
              <a:ext uri="{FF2B5EF4-FFF2-40B4-BE49-F238E27FC236}">
                <a16:creationId xmlns:a16="http://schemas.microsoft.com/office/drawing/2014/main" id="{5884834E-35DC-4F5B-A95E-E720205D54A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Rectangle 252">
            <a:extLst>
              <a:ext uri="{FF2B5EF4-FFF2-40B4-BE49-F238E27FC236}">
                <a16:creationId xmlns:a16="http://schemas.microsoft.com/office/drawing/2014/main" id="{EB424D17-DEEF-4742-9586-FEA14BD11E9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Rectangle 254">
            <a:extLst>
              <a:ext uri="{FF2B5EF4-FFF2-40B4-BE49-F238E27FC236}">
                <a16:creationId xmlns:a16="http://schemas.microsoft.com/office/drawing/2014/main" id="{9CDFE456-87BB-457C-B024-FC3E136B4B6F}"/>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Rectangle 256">
            <a:extLst>
              <a:ext uri="{FF2B5EF4-FFF2-40B4-BE49-F238E27FC236}">
                <a16:creationId xmlns:a16="http://schemas.microsoft.com/office/drawing/2014/main" id="{5985D4F0-2B36-46DF-85A2-B592472C4443}"/>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Rectangle 258">
            <a:extLst>
              <a:ext uri="{FF2B5EF4-FFF2-40B4-BE49-F238E27FC236}">
                <a16:creationId xmlns:a16="http://schemas.microsoft.com/office/drawing/2014/main" id="{8C168296-295D-43B9-BDEF-C70AD2AF83E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Rectangle 260">
            <a:extLst>
              <a:ext uri="{FF2B5EF4-FFF2-40B4-BE49-F238E27FC236}">
                <a16:creationId xmlns:a16="http://schemas.microsoft.com/office/drawing/2014/main" id="{3E07ED7D-1241-4121-B146-5F1C00C93182}"/>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Rectangle 262">
            <a:extLst>
              <a:ext uri="{FF2B5EF4-FFF2-40B4-BE49-F238E27FC236}">
                <a16:creationId xmlns:a16="http://schemas.microsoft.com/office/drawing/2014/main" id="{5E3447F9-933A-464C-BA02-0EC60C4E5C4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Rectangle 264">
            <a:extLst>
              <a:ext uri="{FF2B5EF4-FFF2-40B4-BE49-F238E27FC236}">
                <a16:creationId xmlns:a16="http://schemas.microsoft.com/office/drawing/2014/main" id="{4A5E733F-8677-45D9-A1F1-58FDC0C8F1A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Rectangle 266">
            <a:extLst>
              <a:ext uri="{FF2B5EF4-FFF2-40B4-BE49-F238E27FC236}">
                <a16:creationId xmlns:a16="http://schemas.microsoft.com/office/drawing/2014/main" id="{3CA29F40-E2A4-42A5-A239-E4EE3A94CB18}"/>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Rectangle 268">
            <a:extLst>
              <a:ext uri="{FF2B5EF4-FFF2-40B4-BE49-F238E27FC236}">
                <a16:creationId xmlns:a16="http://schemas.microsoft.com/office/drawing/2014/main" id="{A32C5F4C-1DAD-4E60-A58B-E30D41C9935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Rectangle 270">
            <a:extLst>
              <a:ext uri="{FF2B5EF4-FFF2-40B4-BE49-F238E27FC236}">
                <a16:creationId xmlns:a16="http://schemas.microsoft.com/office/drawing/2014/main" id="{D3AF1E0B-16DD-482B-912F-11D0FF82EBC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Rectangle 272">
            <a:extLst>
              <a:ext uri="{FF2B5EF4-FFF2-40B4-BE49-F238E27FC236}">
                <a16:creationId xmlns:a16="http://schemas.microsoft.com/office/drawing/2014/main" id="{59A43D8D-D17B-40C2-921C-E526DC7EE821}"/>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Rectangle 274">
            <a:extLst>
              <a:ext uri="{FF2B5EF4-FFF2-40B4-BE49-F238E27FC236}">
                <a16:creationId xmlns:a16="http://schemas.microsoft.com/office/drawing/2014/main" id="{608C4E8B-92D4-499F-9D54-43DB89E65F58}"/>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Rectangle 276">
            <a:extLst>
              <a:ext uri="{FF2B5EF4-FFF2-40B4-BE49-F238E27FC236}">
                <a16:creationId xmlns:a16="http://schemas.microsoft.com/office/drawing/2014/main" id="{533B6C68-4A69-425F-8440-DEA65D3169E4}"/>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Rectangle 278">
            <a:extLst>
              <a:ext uri="{FF2B5EF4-FFF2-40B4-BE49-F238E27FC236}">
                <a16:creationId xmlns:a16="http://schemas.microsoft.com/office/drawing/2014/main" id="{DD9F2631-7EEC-4473-B516-30E748D6998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Rectangle 280">
            <a:extLst>
              <a:ext uri="{FF2B5EF4-FFF2-40B4-BE49-F238E27FC236}">
                <a16:creationId xmlns:a16="http://schemas.microsoft.com/office/drawing/2014/main" id="{5D910E42-6BDD-436E-8A33-290421C4E75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3" name="Rectangle 282">
            <a:extLst>
              <a:ext uri="{FF2B5EF4-FFF2-40B4-BE49-F238E27FC236}">
                <a16:creationId xmlns:a16="http://schemas.microsoft.com/office/drawing/2014/main" id="{3C352958-EBFB-44D7-B40D-B9F3315310C7}"/>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5" name="Rectangle 284">
            <a:extLst>
              <a:ext uri="{FF2B5EF4-FFF2-40B4-BE49-F238E27FC236}">
                <a16:creationId xmlns:a16="http://schemas.microsoft.com/office/drawing/2014/main" id="{D6D8BED4-ED7F-4F32-AE7C-11308C1000C8}"/>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Rectangle 286">
            <a:extLst>
              <a:ext uri="{FF2B5EF4-FFF2-40B4-BE49-F238E27FC236}">
                <a16:creationId xmlns:a16="http://schemas.microsoft.com/office/drawing/2014/main" id="{99973E6B-F756-47BC-BAD9-37363E0F372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Rectangle 288">
            <a:extLst>
              <a:ext uri="{FF2B5EF4-FFF2-40B4-BE49-F238E27FC236}">
                <a16:creationId xmlns:a16="http://schemas.microsoft.com/office/drawing/2014/main" id="{21D4EC64-989C-46BC-B32D-A0AB29D9308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1" name="Rectangle 290">
            <a:extLst>
              <a:ext uri="{FF2B5EF4-FFF2-40B4-BE49-F238E27FC236}">
                <a16:creationId xmlns:a16="http://schemas.microsoft.com/office/drawing/2014/main" id="{FBCC80EF-D5D6-4FEE-BF6A-29AD0084743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Rectangle 292">
            <a:extLst>
              <a:ext uri="{FF2B5EF4-FFF2-40B4-BE49-F238E27FC236}">
                <a16:creationId xmlns:a16="http://schemas.microsoft.com/office/drawing/2014/main" id="{F624277D-D299-4BB4-BD34-2C12643AF595}"/>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Rectangle 294">
            <a:extLst>
              <a:ext uri="{FF2B5EF4-FFF2-40B4-BE49-F238E27FC236}">
                <a16:creationId xmlns:a16="http://schemas.microsoft.com/office/drawing/2014/main" id="{D4788912-D82A-4AC2-80F1-06FC6F27131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7" name="Rectangle 296">
            <a:extLst>
              <a:ext uri="{FF2B5EF4-FFF2-40B4-BE49-F238E27FC236}">
                <a16:creationId xmlns:a16="http://schemas.microsoft.com/office/drawing/2014/main" id="{A3AF912E-D346-4FD0-A633-24CFCFFD428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9" name="Rectangle 298">
            <a:extLst>
              <a:ext uri="{FF2B5EF4-FFF2-40B4-BE49-F238E27FC236}">
                <a16:creationId xmlns:a16="http://schemas.microsoft.com/office/drawing/2014/main" id="{9FBF869E-1EBB-4C8A-987A-374C462B749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7" name="Rectangle 306">
            <a:extLst>
              <a:ext uri="{FF2B5EF4-FFF2-40B4-BE49-F238E27FC236}">
                <a16:creationId xmlns:a16="http://schemas.microsoft.com/office/drawing/2014/main" id="{2CEBB7DF-4275-4CF4-985B-50DD742AFBA4}"/>
              </a:ext>
            </a:extLst>
          </p:cNvPr>
          <p:cNvSpPr/>
          <p:nvPr/>
        </p:nvSpPr>
        <p:spPr>
          <a:xfrm>
            <a:off x="462088" y="982155"/>
            <a:ext cx="5513663" cy="734721"/>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9" name="TextBox 308">
            <a:extLst>
              <a:ext uri="{FF2B5EF4-FFF2-40B4-BE49-F238E27FC236}">
                <a16:creationId xmlns:a16="http://schemas.microsoft.com/office/drawing/2014/main" id="{315119CA-F2CF-46A4-96A6-BE7B951B2594}"/>
              </a:ext>
            </a:extLst>
          </p:cNvPr>
          <p:cNvSpPr txBox="1"/>
          <p:nvPr/>
        </p:nvSpPr>
        <p:spPr>
          <a:xfrm>
            <a:off x="965716" y="1103293"/>
            <a:ext cx="4539145" cy="492443"/>
          </a:xfrm>
          <a:prstGeom prst="rect">
            <a:avLst/>
          </a:prstGeom>
          <a:noFill/>
        </p:spPr>
        <p:txBody>
          <a:bodyPr wrap="square" rtlCol="0">
            <a:spAutoFit/>
          </a:bodyPr>
          <a:lstStyle/>
          <a:p>
            <a:pPr algn="ctr"/>
            <a:r>
              <a:rPr lang="en-GB" sz="2600" dirty="0">
                <a:solidFill>
                  <a:schemeClr val="bg1"/>
                </a:solidFill>
              </a:rPr>
              <a:t>Background &amp; Introduction</a:t>
            </a:r>
          </a:p>
        </p:txBody>
      </p:sp>
      <p:sp>
        <p:nvSpPr>
          <p:cNvPr id="313" name="Rectangle 312">
            <a:extLst>
              <a:ext uri="{FF2B5EF4-FFF2-40B4-BE49-F238E27FC236}">
                <a16:creationId xmlns:a16="http://schemas.microsoft.com/office/drawing/2014/main" id="{80473EB7-E814-4DA0-9BFA-A01172D9F7AE}"/>
              </a:ext>
            </a:extLst>
          </p:cNvPr>
          <p:cNvSpPr/>
          <p:nvPr/>
        </p:nvSpPr>
        <p:spPr>
          <a:xfrm>
            <a:off x="462088" y="2487099"/>
            <a:ext cx="5513663" cy="734721"/>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TextBox 314">
            <a:extLst>
              <a:ext uri="{FF2B5EF4-FFF2-40B4-BE49-F238E27FC236}">
                <a16:creationId xmlns:a16="http://schemas.microsoft.com/office/drawing/2014/main" id="{6749977F-A798-4336-AADB-3D9F43309B44}"/>
              </a:ext>
            </a:extLst>
          </p:cNvPr>
          <p:cNvSpPr txBox="1"/>
          <p:nvPr/>
        </p:nvSpPr>
        <p:spPr>
          <a:xfrm>
            <a:off x="965716" y="2608237"/>
            <a:ext cx="4539145" cy="492443"/>
          </a:xfrm>
          <a:prstGeom prst="rect">
            <a:avLst/>
          </a:prstGeom>
          <a:noFill/>
        </p:spPr>
        <p:txBody>
          <a:bodyPr wrap="square" rtlCol="0">
            <a:spAutoFit/>
          </a:bodyPr>
          <a:lstStyle/>
          <a:p>
            <a:pPr algn="ctr"/>
            <a:r>
              <a:rPr lang="en-GB" sz="2600" dirty="0">
                <a:solidFill>
                  <a:schemeClr val="bg1"/>
                </a:solidFill>
              </a:rPr>
              <a:t>Study System &amp; Methods</a:t>
            </a:r>
          </a:p>
        </p:txBody>
      </p:sp>
      <p:sp>
        <p:nvSpPr>
          <p:cNvPr id="317" name="Rectangle 316">
            <a:extLst>
              <a:ext uri="{FF2B5EF4-FFF2-40B4-BE49-F238E27FC236}">
                <a16:creationId xmlns:a16="http://schemas.microsoft.com/office/drawing/2014/main" id="{5FE808ED-6C0A-4B8D-8680-545A745E8C15}"/>
              </a:ext>
            </a:extLst>
          </p:cNvPr>
          <p:cNvSpPr/>
          <p:nvPr/>
        </p:nvSpPr>
        <p:spPr>
          <a:xfrm>
            <a:off x="462088" y="3992043"/>
            <a:ext cx="5513663" cy="734721"/>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9" name="TextBox 318">
            <a:extLst>
              <a:ext uri="{FF2B5EF4-FFF2-40B4-BE49-F238E27FC236}">
                <a16:creationId xmlns:a16="http://schemas.microsoft.com/office/drawing/2014/main" id="{645E0ED7-B145-4F78-85E7-36F0EA68EB73}"/>
              </a:ext>
            </a:extLst>
          </p:cNvPr>
          <p:cNvSpPr txBox="1"/>
          <p:nvPr/>
        </p:nvSpPr>
        <p:spPr>
          <a:xfrm>
            <a:off x="965716" y="4113181"/>
            <a:ext cx="4539145" cy="492443"/>
          </a:xfrm>
          <a:prstGeom prst="rect">
            <a:avLst/>
          </a:prstGeom>
          <a:noFill/>
        </p:spPr>
        <p:txBody>
          <a:bodyPr wrap="square" rtlCol="0">
            <a:spAutoFit/>
          </a:bodyPr>
          <a:lstStyle/>
          <a:p>
            <a:pPr algn="ctr"/>
            <a:r>
              <a:rPr lang="en-GB" sz="2600" dirty="0">
                <a:solidFill>
                  <a:schemeClr val="bg1"/>
                </a:solidFill>
              </a:rPr>
              <a:t>Results</a:t>
            </a:r>
          </a:p>
        </p:txBody>
      </p:sp>
      <p:sp>
        <p:nvSpPr>
          <p:cNvPr id="321" name="Arrow: Down 320">
            <a:extLst>
              <a:ext uri="{FF2B5EF4-FFF2-40B4-BE49-F238E27FC236}">
                <a16:creationId xmlns:a16="http://schemas.microsoft.com/office/drawing/2014/main" id="{7D6E7143-1422-4CDE-B598-B79192A23095}"/>
              </a:ext>
            </a:extLst>
          </p:cNvPr>
          <p:cNvSpPr/>
          <p:nvPr/>
        </p:nvSpPr>
        <p:spPr>
          <a:xfrm>
            <a:off x="2899477" y="3302008"/>
            <a:ext cx="516587" cy="603238"/>
          </a:xfrm>
          <a:prstGeom prst="down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Arrow: Down 322">
            <a:extLst>
              <a:ext uri="{FF2B5EF4-FFF2-40B4-BE49-F238E27FC236}">
                <a16:creationId xmlns:a16="http://schemas.microsoft.com/office/drawing/2014/main" id="{0E336AA2-0119-45B4-AB57-5BD1771DABDA}"/>
              </a:ext>
            </a:extLst>
          </p:cNvPr>
          <p:cNvSpPr/>
          <p:nvPr/>
        </p:nvSpPr>
        <p:spPr>
          <a:xfrm>
            <a:off x="2912917" y="4810256"/>
            <a:ext cx="516587" cy="603238"/>
          </a:xfrm>
          <a:prstGeom prst="down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5" name="Picture 6" descr="C nutans seed leaving flowerhead Garman farm 040703 I">
            <a:extLst>
              <a:ext uri="{FF2B5EF4-FFF2-40B4-BE49-F238E27FC236}">
                <a16:creationId xmlns:a16="http://schemas.microsoft.com/office/drawing/2014/main" id="{94942AE8-6EB1-4022-A7E5-4F49E3015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7706786" y="982155"/>
            <a:ext cx="3996895" cy="304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TextBox 326">
            <a:extLst>
              <a:ext uri="{FF2B5EF4-FFF2-40B4-BE49-F238E27FC236}">
                <a16:creationId xmlns:a16="http://schemas.microsoft.com/office/drawing/2014/main" id="{FF67C7B4-2103-47F0-B44E-4356CCAEF024}"/>
              </a:ext>
            </a:extLst>
          </p:cNvPr>
          <p:cNvSpPr txBox="1"/>
          <p:nvPr/>
        </p:nvSpPr>
        <p:spPr>
          <a:xfrm>
            <a:off x="10611385" y="3834814"/>
            <a:ext cx="1159599" cy="200055"/>
          </a:xfrm>
          <a:prstGeom prst="rect">
            <a:avLst/>
          </a:prstGeom>
          <a:noFill/>
        </p:spPr>
        <p:txBody>
          <a:bodyPr wrap="square" rtlCol="0">
            <a:spAutoFit/>
          </a:bodyPr>
          <a:lstStyle/>
          <a:p>
            <a:r>
              <a:rPr lang="en-GB" sz="700" dirty="0">
                <a:solidFill>
                  <a:schemeClr val="bg1"/>
                </a:solidFill>
              </a:rPr>
              <a:t>Image source: O. </a:t>
            </a:r>
            <a:r>
              <a:rPr lang="en-GB" sz="700" dirty="0" err="1">
                <a:solidFill>
                  <a:schemeClr val="bg1"/>
                </a:solidFill>
              </a:rPr>
              <a:t>Skarpaas</a:t>
            </a:r>
            <a:endParaRPr lang="en-GB" sz="700" dirty="0">
              <a:solidFill>
                <a:schemeClr val="bg1"/>
              </a:solidFill>
            </a:endParaRPr>
          </a:p>
        </p:txBody>
      </p:sp>
      <p:pic>
        <p:nvPicPr>
          <p:cNvPr id="329" name="Picture 6" descr="Image result for carduus acanthoides">
            <a:extLst>
              <a:ext uri="{FF2B5EF4-FFF2-40B4-BE49-F238E27FC236}">
                <a16:creationId xmlns:a16="http://schemas.microsoft.com/office/drawing/2014/main" id="{AF93F480-0611-4A41-8F88-0FF981FA7C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16"/>
          <a:stretch/>
        </p:blipFill>
        <p:spPr bwMode="auto">
          <a:xfrm>
            <a:off x="7706786" y="4206240"/>
            <a:ext cx="2243918" cy="2018947"/>
          </a:xfrm>
          <a:prstGeom prst="rect">
            <a:avLst/>
          </a:prstGeom>
          <a:noFill/>
          <a:extLst>
            <a:ext uri="{909E8E84-426E-40DD-AFC4-6F175D3DCCD1}">
              <a14:hiddenFill xmlns:a14="http://schemas.microsoft.com/office/drawing/2010/main">
                <a:solidFill>
                  <a:srgbClr val="FFFFFF"/>
                </a:solidFill>
              </a14:hiddenFill>
            </a:ext>
          </a:extLst>
        </p:spPr>
      </p:pic>
      <p:sp>
        <p:nvSpPr>
          <p:cNvPr id="331" name="TextBox 330">
            <a:extLst>
              <a:ext uri="{FF2B5EF4-FFF2-40B4-BE49-F238E27FC236}">
                <a16:creationId xmlns:a16="http://schemas.microsoft.com/office/drawing/2014/main" id="{91543A0E-566B-4453-A72F-8B10BD8C03F3}"/>
              </a:ext>
            </a:extLst>
          </p:cNvPr>
          <p:cNvSpPr txBox="1"/>
          <p:nvPr/>
        </p:nvSpPr>
        <p:spPr>
          <a:xfrm>
            <a:off x="8960582" y="6040823"/>
            <a:ext cx="1831483" cy="200055"/>
          </a:xfrm>
          <a:prstGeom prst="rect">
            <a:avLst/>
          </a:prstGeom>
          <a:noFill/>
        </p:spPr>
        <p:txBody>
          <a:bodyPr wrap="square" rtlCol="0">
            <a:spAutoFit/>
          </a:bodyPr>
          <a:lstStyle/>
          <a:p>
            <a:r>
              <a:rPr lang="en-GB" sz="700" dirty="0">
                <a:solidFill>
                  <a:schemeClr val="bg1"/>
                </a:solidFill>
              </a:rPr>
              <a:t>Image source: </a:t>
            </a:r>
            <a:r>
              <a:rPr lang="en-GB" sz="700" dirty="0">
                <a:solidFill>
                  <a:schemeClr val="bg1"/>
                </a:solidFill>
                <a:hlinkClick r:id="rId4">
                  <a:extLst>
                    <a:ext uri="{A12FA001-AC4F-418D-AE19-62706E023703}">
                      <ahyp:hlinkClr xmlns:ahyp="http://schemas.microsoft.com/office/drawing/2018/hyperlinkcolor" val="tx"/>
                    </a:ext>
                  </a:extLst>
                </a:hlinkClick>
              </a:rPr>
              <a:t>brc.ac.uk</a:t>
            </a:r>
            <a:endParaRPr lang="en-GB" sz="700" dirty="0">
              <a:solidFill>
                <a:schemeClr val="bg1"/>
              </a:solidFill>
            </a:endParaRPr>
          </a:p>
        </p:txBody>
      </p:sp>
      <p:pic>
        <p:nvPicPr>
          <p:cNvPr id="333" name="Picture 8" descr="Image result for carduus nutans">
            <a:extLst>
              <a:ext uri="{FF2B5EF4-FFF2-40B4-BE49-F238E27FC236}">
                <a16:creationId xmlns:a16="http://schemas.microsoft.com/office/drawing/2014/main" id="{90CD6A2D-530C-4992-998A-0B2FF5E8C1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307" r="16280"/>
          <a:stretch/>
        </p:blipFill>
        <p:spPr bwMode="auto">
          <a:xfrm>
            <a:off x="10161074" y="4206239"/>
            <a:ext cx="1546144" cy="2018947"/>
          </a:xfrm>
          <a:prstGeom prst="rect">
            <a:avLst/>
          </a:prstGeom>
          <a:noFill/>
          <a:extLst>
            <a:ext uri="{909E8E84-426E-40DD-AFC4-6F175D3DCCD1}">
              <a14:hiddenFill xmlns:a14="http://schemas.microsoft.com/office/drawing/2010/main">
                <a:solidFill>
                  <a:srgbClr val="FFFFFF"/>
                </a:solidFill>
              </a14:hiddenFill>
            </a:ext>
          </a:extLst>
        </p:spPr>
      </p:pic>
      <p:sp>
        <p:nvSpPr>
          <p:cNvPr id="335" name="TextBox 334">
            <a:extLst>
              <a:ext uri="{FF2B5EF4-FFF2-40B4-BE49-F238E27FC236}">
                <a16:creationId xmlns:a16="http://schemas.microsoft.com/office/drawing/2014/main" id="{3143853B-1CC9-4A90-BA3F-9088A534AAEC}"/>
              </a:ext>
            </a:extLst>
          </p:cNvPr>
          <p:cNvSpPr txBox="1"/>
          <p:nvPr/>
        </p:nvSpPr>
        <p:spPr>
          <a:xfrm>
            <a:off x="10554073" y="6040823"/>
            <a:ext cx="1216911" cy="200055"/>
          </a:xfrm>
          <a:prstGeom prst="rect">
            <a:avLst/>
          </a:prstGeom>
          <a:noFill/>
        </p:spPr>
        <p:txBody>
          <a:bodyPr wrap="square" rtlCol="0">
            <a:spAutoFit/>
          </a:bodyPr>
          <a:lstStyle/>
          <a:p>
            <a:r>
              <a:rPr lang="en-GB" sz="700" dirty="0">
                <a:solidFill>
                  <a:schemeClr val="bg1"/>
                </a:solidFill>
              </a:rPr>
              <a:t>Image source: </a:t>
            </a:r>
            <a:r>
              <a:rPr lang="en-GB" sz="700" dirty="0">
                <a:solidFill>
                  <a:schemeClr val="bg1"/>
                </a:solidFill>
                <a:hlinkClick r:id="rId6">
                  <a:extLst>
                    <a:ext uri="{A12FA001-AC4F-418D-AE19-62706E023703}">
                      <ahyp:hlinkClr xmlns:ahyp="http://schemas.microsoft.com/office/drawing/2018/hyperlinkcolor" val="tx"/>
                    </a:ext>
                  </a:extLst>
                </a:hlinkClick>
              </a:rPr>
              <a:t>web.ewu.edu</a:t>
            </a:r>
            <a:endParaRPr lang="en-GB" sz="700" dirty="0">
              <a:solidFill>
                <a:schemeClr val="bg1"/>
              </a:solidFill>
            </a:endParaRPr>
          </a:p>
        </p:txBody>
      </p:sp>
    </p:spTree>
    <p:extLst>
      <p:ext uri="{BB962C8B-B14F-4D97-AF65-F5344CB8AC3E}">
        <p14:creationId xmlns:p14="http://schemas.microsoft.com/office/powerpoint/2010/main" val="354309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6" descr="C nutans seed leaving flowerhead Garman farm 040703 I">
            <a:extLst>
              <a:ext uri="{FF2B5EF4-FFF2-40B4-BE49-F238E27FC236}">
                <a16:creationId xmlns:a16="http://schemas.microsoft.com/office/drawing/2014/main" id="{A2711F6E-E2AF-410A-BF87-99D641DE9E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741645" y="1392505"/>
            <a:ext cx="5740877" cy="4367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B8AFD606-3C95-4207-A145-146A38AC33B5}"/>
              </a:ext>
            </a:extLst>
          </p:cNvPr>
          <p:cNvSpPr txBox="1"/>
          <p:nvPr/>
        </p:nvSpPr>
        <p:spPr>
          <a:xfrm>
            <a:off x="6351495" y="5563311"/>
            <a:ext cx="1443443" cy="200055"/>
          </a:xfrm>
          <a:prstGeom prst="rect">
            <a:avLst/>
          </a:prstGeom>
          <a:noFill/>
        </p:spPr>
        <p:txBody>
          <a:bodyPr wrap="square" rtlCol="0">
            <a:spAutoFit/>
          </a:bodyPr>
          <a:lstStyle/>
          <a:p>
            <a:r>
              <a:rPr lang="en-GB" sz="700" dirty="0">
                <a:solidFill>
                  <a:schemeClr val="bg1"/>
                </a:solidFill>
              </a:rPr>
              <a:t>Image source: O. </a:t>
            </a:r>
            <a:r>
              <a:rPr lang="en-GB" sz="700" dirty="0" err="1">
                <a:solidFill>
                  <a:schemeClr val="bg1"/>
                </a:solidFill>
              </a:rPr>
              <a:t>Skarpaas</a:t>
            </a:r>
            <a:endParaRPr lang="en-GB" sz="700" dirty="0">
              <a:solidFill>
                <a:schemeClr val="bg1"/>
              </a:solidFill>
            </a:endParaRPr>
          </a:p>
        </p:txBody>
      </p:sp>
      <p:pic>
        <p:nvPicPr>
          <p:cNvPr id="5" name="Picture 4" descr="A picture containing cat, bird&#10;&#10;Description automatically generated">
            <a:extLst>
              <a:ext uri="{FF2B5EF4-FFF2-40B4-BE49-F238E27FC236}">
                <a16:creationId xmlns:a16="http://schemas.microsoft.com/office/drawing/2014/main" id="{93C23194-2F60-4205-9E4F-2339A2F993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930046" y="2226919"/>
            <a:ext cx="4367675" cy="2698850"/>
          </a:xfrm>
          <a:prstGeom prst="rect">
            <a:avLst/>
          </a:prstGeom>
        </p:spPr>
      </p:pic>
      <p:sp>
        <p:nvSpPr>
          <p:cNvPr id="57" name="TextBox 56">
            <a:extLst>
              <a:ext uri="{FF2B5EF4-FFF2-40B4-BE49-F238E27FC236}">
                <a16:creationId xmlns:a16="http://schemas.microsoft.com/office/drawing/2014/main" id="{EF42739F-818F-4061-88C7-F425F318978C}"/>
              </a:ext>
            </a:extLst>
          </p:cNvPr>
          <p:cNvSpPr txBox="1"/>
          <p:nvPr/>
        </p:nvSpPr>
        <p:spPr>
          <a:xfrm>
            <a:off x="7707920" y="5563311"/>
            <a:ext cx="1443443" cy="200055"/>
          </a:xfrm>
          <a:prstGeom prst="rect">
            <a:avLst/>
          </a:prstGeom>
          <a:noFill/>
        </p:spPr>
        <p:txBody>
          <a:bodyPr wrap="square" rtlCol="0">
            <a:spAutoFit/>
          </a:bodyPr>
          <a:lstStyle/>
          <a:p>
            <a:r>
              <a:rPr lang="en-GB" sz="700" dirty="0">
                <a:solidFill>
                  <a:schemeClr val="bg1"/>
                </a:solidFill>
              </a:rPr>
              <a:t>Image source: T. Drees</a:t>
            </a:r>
          </a:p>
        </p:txBody>
      </p:sp>
      <p:sp>
        <p:nvSpPr>
          <p:cNvPr id="58" name="TextBox 57">
            <a:extLst>
              <a:ext uri="{FF2B5EF4-FFF2-40B4-BE49-F238E27FC236}">
                <a16:creationId xmlns:a16="http://schemas.microsoft.com/office/drawing/2014/main" id="{1B986120-4CA3-499A-B1CB-0FF7323DAF33}"/>
              </a:ext>
            </a:extLst>
          </p:cNvPr>
          <p:cNvSpPr txBox="1"/>
          <p:nvPr/>
        </p:nvSpPr>
        <p:spPr>
          <a:xfrm>
            <a:off x="2255722" y="961529"/>
            <a:ext cx="7680556" cy="400110"/>
          </a:xfrm>
          <a:prstGeom prst="rect">
            <a:avLst/>
          </a:prstGeom>
          <a:noFill/>
        </p:spPr>
        <p:txBody>
          <a:bodyPr wrap="square" rtlCol="0">
            <a:spAutoFit/>
          </a:bodyPr>
          <a:lstStyle/>
          <a:p>
            <a:pPr algn="ctr"/>
            <a:r>
              <a:rPr lang="en-GB" sz="2000" dirty="0"/>
              <a:t>Wind is the primary dispersal mechanism.</a:t>
            </a:r>
          </a:p>
        </p:txBody>
      </p:sp>
      <p:sp>
        <p:nvSpPr>
          <p:cNvPr id="2" name="Rectangle 1">
            <a:extLst>
              <a:ext uri="{FF2B5EF4-FFF2-40B4-BE49-F238E27FC236}">
                <a16:creationId xmlns:a16="http://schemas.microsoft.com/office/drawing/2014/main" id="{2E2A56F8-3914-4F38-AF9A-B43F68D2D539}"/>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A3D4E5B8-5E47-4A1F-8529-31BBFFCDC0E1}"/>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6" name="Rectangle 5">
            <a:extLst>
              <a:ext uri="{FF2B5EF4-FFF2-40B4-BE49-F238E27FC236}">
                <a16:creationId xmlns:a16="http://schemas.microsoft.com/office/drawing/2014/main" id="{B80AB105-15D5-402D-BB3E-C8465A501D48}"/>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F287B713-72D2-4165-8D87-63B9CD0F1D68}"/>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67D37594-BD08-431F-817B-76CBA1B79684}"/>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97023A16-A6A7-49E3-A8A8-61C87CEC57A6}"/>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669D0651-1F6B-4419-AE35-FF691D31F75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BBDCA93-2F3C-496C-9C31-F843EB7EF0E3}"/>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15DB22B-59C2-4D3D-8F29-8FD46C967C1E}"/>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69644555-4BE9-47CC-81EE-B6173BBE6F93}"/>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EA5EB98C-E53B-4A07-B25F-2AC6FACA9083}"/>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CE991F85-3559-47DA-B136-754418B8802C}"/>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D42CC7B2-586B-4E2D-94F8-E81D049D915B}"/>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FD3B280E-6709-41D8-AF46-769DCB116F02}"/>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7432BDCE-614E-43B1-B354-3F42B4EF3826}"/>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BC69B1B3-5A77-4E49-A200-507411DEFC0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13906505-0F34-4BA5-A604-77322862B730}"/>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480702D4-4BC2-4F13-8519-71C75860BBC0}"/>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6FD9553E-E8C3-4483-A8DD-5F3459E3E125}"/>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A19F3831-D95A-4F3A-8CAB-2E74F7079361}"/>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8FFB58E0-1D64-4108-981F-F78D39DCC16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70DC51D7-4871-414B-9996-0B2E01A00923}"/>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037CCF32-D41A-406E-9B31-8A65E1634A3B}"/>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FF49C433-33BF-4174-968A-E3D90AD498D2}"/>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6540C185-DDCC-4A89-9638-79615FB5E0F7}"/>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6DCB4456-E286-4D90-83E7-686E410C1849}"/>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CE7218D0-F906-48CA-AFDA-B92812E4ADA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7425751C-E1B9-4362-A1E5-973EF018F5D3}"/>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9F9E2AC2-90C7-432B-97D3-D3086CA7A99C}"/>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318B3D0B-E9BE-4AA9-819E-9BBA315B081C}"/>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2F25FE3E-C285-463B-955D-4A8D50D8D5F7}"/>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10990C40-7CA3-4D7C-81CA-E2D4EA8B3679}"/>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761C9283-0302-4B04-8B64-E20137A8948F}"/>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639AB4AC-A36E-42DD-B8E2-CCB433316E5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123867A4-3C28-4101-B59B-53314A5AEC97}"/>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F2193424-CB60-47B2-9139-09FE77423CA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83D4B951-76CD-413F-BBD4-342E75223096}"/>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6DAB0BE7-8ECE-491A-80AD-BBE0B835BD71}"/>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13888B2A-3E5F-4D65-B068-2F52867AC73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E68DB929-08FE-44F1-B62C-4E2732D9E30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57E41C32-24A5-4D96-9CC7-70D7FD5AB32C}"/>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EC3A236C-0C1D-4F51-90B6-608DC0B9C5A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162AF461-E67B-4B1B-87F9-D5EF44F74B6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F08C9446-82AA-47FA-B5DB-F7EC38AEE8B4}"/>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B75FB35E-B896-4A41-87A4-D2A008CCCE81}"/>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62695A32-4012-4A45-97DC-DA50C3005549}"/>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CA3BC7C3-9866-477C-9DAE-1AEEC2C7EDAE}"/>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C9897831-52D0-4C49-A6C7-8D9E13FFAF17}"/>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01AC25BB-1D09-4403-9A94-2DD0597B3FAC}"/>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8AAD662D-19A5-4457-A87A-469B6ACDEB7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8F0C5EDC-FDFA-4F59-BE04-52202C31F289}"/>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EA7C1912-433F-4630-98DC-12768593EBE1}"/>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4B5ED2A8-A9ED-419F-BD44-98E3729254C7}"/>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131585E6-4CE8-48DA-B99E-2827A69284FE}"/>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E09F61F8-D9F3-492B-B4DB-DE3DECE8E955}"/>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ACCB01A6-45C8-459D-957E-3DAA4987BC0E}"/>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12B58F88-B93E-4CF5-9792-AEF2E4CF2D47}"/>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87584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6" descr="C nutans seed leaving flowerhead Garman farm 040703 I">
            <a:extLst>
              <a:ext uri="{FF2B5EF4-FFF2-40B4-BE49-F238E27FC236}">
                <a16:creationId xmlns:a16="http://schemas.microsoft.com/office/drawing/2014/main" id="{A2711F6E-E2AF-410A-BF87-99D641DE9E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741645" y="1392505"/>
            <a:ext cx="5740877" cy="4367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B8AFD606-3C95-4207-A145-146A38AC33B5}"/>
              </a:ext>
            </a:extLst>
          </p:cNvPr>
          <p:cNvSpPr txBox="1"/>
          <p:nvPr/>
        </p:nvSpPr>
        <p:spPr>
          <a:xfrm>
            <a:off x="6351495" y="5563311"/>
            <a:ext cx="1443443" cy="200055"/>
          </a:xfrm>
          <a:prstGeom prst="rect">
            <a:avLst/>
          </a:prstGeom>
          <a:noFill/>
        </p:spPr>
        <p:txBody>
          <a:bodyPr wrap="square" rtlCol="0">
            <a:spAutoFit/>
          </a:bodyPr>
          <a:lstStyle/>
          <a:p>
            <a:r>
              <a:rPr lang="en-GB" sz="700" dirty="0">
                <a:solidFill>
                  <a:schemeClr val="bg1"/>
                </a:solidFill>
              </a:rPr>
              <a:t>Image source: O. </a:t>
            </a:r>
            <a:r>
              <a:rPr lang="en-GB" sz="700" dirty="0" err="1">
                <a:solidFill>
                  <a:schemeClr val="bg1"/>
                </a:solidFill>
              </a:rPr>
              <a:t>Skarpaas</a:t>
            </a:r>
            <a:endParaRPr lang="en-GB" sz="700" dirty="0">
              <a:solidFill>
                <a:schemeClr val="bg1"/>
              </a:solidFill>
            </a:endParaRPr>
          </a:p>
        </p:txBody>
      </p:sp>
      <p:pic>
        <p:nvPicPr>
          <p:cNvPr id="5" name="Picture 4" descr="A picture containing cat, bird&#10;&#10;Description automatically generated">
            <a:extLst>
              <a:ext uri="{FF2B5EF4-FFF2-40B4-BE49-F238E27FC236}">
                <a16:creationId xmlns:a16="http://schemas.microsoft.com/office/drawing/2014/main" id="{93C23194-2F60-4205-9E4F-2339A2F993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930046" y="2226919"/>
            <a:ext cx="4367675" cy="2698850"/>
          </a:xfrm>
          <a:prstGeom prst="rect">
            <a:avLst/>
          </a:prstGeom>
        </p:spPr>
      </p:pic>
      <p:sp>
        <p:nvSpPr>
          <p:cNvPr id="57" name="TextBox 56">
            <a:extLst>
              <a:ext uri="{FF2B5EF4-FFF2-40B4-BE49-F238E27FC236}">
                <a16:creationId xmlns:a16="http://schemas.microsoft.com/office/drawing/2014/main" id="{EF42739F-818F-4061-88C7-F425F318978C}"/>
              </a:ext>
            </a:extLst>
          </p:cNvPr>
          <p:cNvSpPr txBox="1"/>
          <p:nvPr/>
        </p:nvSpPr>
        <p:spPr>
          <a:xfrm>
            <a:off x="7707920" y="5563311"/>
            <a:ext cx="1443443" cy="200055"/>
          </a:xfrm>
          <a:prstGeom prst="rect">
            <a:avLst/>
          </a:prstGeom>
          <a:noFill/>
        </p:spPr>
        <p:txBody>
          <a:bodyPr wrap="square" rtlCol="0">
            <a:spAutoFit/>
          </a:bodyPr>
          <a:lstStyle/>
          <a:p>
            <a:r>
              <a:rPr lang="en-GB" sz="700" dirty="0">
                <a:solidFill>
                  <a:schemeClr val="bg1"/>
                </a:solidFill>
              </a:rPr>
              <a:t>Image source: T. Drees</a:t>
            </a:r>
          </a:p>
        </p:txBody>
      </p:sp>
      <p:sp>
        <p:nvSpPr>
          <p:cNvPr id="58" name="TextBox 57">
            <a:extLst>
              <a:ext uri="{FF2B5EF4-FFF2-40B4-BE49-F238E27FC236}">
                <a16:creationId xmlns:a16="http://schemas.microsoft.com/office/drawing/2014/main" id="{1B986120-4CA3-499A-B1CB-0FF7323DAF33}"/>
              </a:ext>
            </a:extLst>
          </p:cNvPr>
          <p:cNvSpPr txBox="1"/>
          <p:nvPr/>
        </p:nvSpPr>
        <p:spPr>
          <a:xfrm>
            <a:off x="2255722" y="961529"/>
            <a:ext cx="7680556" cy="400110"/>
          </a:xfrm>
          <a:prstGeom prst="rect">
            <a:avLst/>
          </a:prstGeom>
          <a:noFill/>
        </p:spPr>
        <p:txBody>
          <a:bodyPr wrap="square" rtlCol="0">
            <a:spAutoFit/>
          </a:bodyPr>
          <a:lstStyle/>
          <a:p>
            <a:pPr algn="ctr"/>
            <a:r>
              <a:rPr lang="en-GB" sz="2000" dirty="0"/>
              <a:t>Wind is the primary dispersal mechanism.</a:t>
            </a:r>
          </a:p>
        </p:txBody>
      </p:sp>
      <p:sp>
        <p:nvSpPr>
          <p:cNvPr id="2" name="Rectangle 1">
            <a:extLst>
              <a:ext uri="{FF2B5EF4-FFF2-40B4-BE49-F238E27FC236}">
                <a16:creationId xmlns:a16="http://schemas.microsoft.com/office/drawing/2014/main" id="{2E2A56F8-3914-4F38-AF9A-B43F68D2D539}"/>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A3D4E5B8-5E47-4A1F-8529-31BBFFCDC0E1}"/>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6" name="Rectangle 5">
            <a:extLst>
              <a:ext uri="{FF2B5EF4-FFF2-40B4-BE49-F238E27FC236}">
                <a16:creationId xmlns:a16="http://schemas.microsoft.com/office/drawing/2014/main" id="{B80AB105-15D5-402D-BB3E-C8465A501D48}"/>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F287B713-72D2-4165-8D87-63B9CD0F1D68}"/>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67D37594-BD08-431F-817B-76CBA1B79684}"/>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97023A16-A6A7-49E3-A8A8-61C87CEC57A6}"/>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669D0651-1F6B-4419-AE35-FF691D31F75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BBDCA93-2F3C-496C-9C31-F843EB7EF0E3}"/>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15DB22B-59C2-4D3D-8F29-8FD46C967C1E}"/>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69644555-4BE9-47CC-81EE-B6173BBE6F93}"/>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EA5EB98C-E53B-4A07-B25F-2AC6FACA9083}"/>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CE991F85-3559-47DA-B136-754418B8802C}"/>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D42CC7B2-586B-4E2D-94F8-E81D049D915B}"/>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FD3B280E-6709-41D8-AF46-769DCB116F02}"/>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7432BDCE-614E-43B1-B354-3F42B4EF3826}"/>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BC69B1B3-5A77-4E49-A200-507411DEFC0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13906505-0F34-4BA5-A604-77322862B730}"/>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480702D4-4BC2-4F13-8519-71C75860BBC0}"/>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6FD9553E-E8C3-4483-A8DD-5F3459E3E125}"/>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A19F3831-D95A-4F3A-8CAB-2E74F7079361}"/>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8FFB58E0-1D64-4108-981F-F78D39DCC16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70DC51D7-4871-414B-9996-0B2E01A00923}"/>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037CCF32-D41A-406E-9B31-8A65E1634A3B}"/>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FF49C433-33BF-4174-968A-E3D90AD498D2}"/>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6540C185-DDCC-4A89-9638-79615FB5E0F7}"/>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6DCB4456-E286-4D90-83E7-686E410C1849}"/>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CE7218D0-F906-48CA-AFDA-B92812E4ADA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7425751C-E1B9-4362-A1E5-973EF018F5D3}"/>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9F9E2AC2-90C7-432B-97D3-D3086CA7A99C}"/>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318B3D0B-E9BE-4AA9-819E-9BBA315B081C}"/>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2F25FE3E-C285-463B-955D-4A8D50D8D5F7}"/>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10990C40-7CA3-4D7C-81CA-E2D4EA8B3679}"/>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761C9283-0302-4B04-8B64-E20137A8948F}"/>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639AB4AC-A36E-42DD-B8E2-CCB433316E5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123867A4-3C28-4101-B59B-53314A5AEC97}"/>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F2193424-CB60-47B2-9139-09FE77423CA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83D4B951-76CD-413F-BBD4-342E75223096}"/>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6DAB0BE7-8ECE-491A-80AD-BBE0B835BD71}"/>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13888B2A-3E5F-4D65-B068-2F52867AC73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E68DB929-08FE-44F1-B62C-4E2732D9E30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57E41C32-24A5-4D96-9CC7-70D7FD5AB32C}"/>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EC3A236C-0C1D-4F51-90B6-608DC0B9C5A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162AF461-E67B-4B1B-87F9-D5EF44F74B6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F08C9446-82AA-47FA-B5DB-F7EC38AEE8B4}"/>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B75FB35E-B896-4A41-87A4-D2A008CCCE81}"/>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62695A32-4012-4A45-97DC-DA50C3005549}"/>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CA3BC7C3-9866-477C-9DAE-1AEEC2C7EDAE}"/>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C9897831-52D0-4C49-A6C7-8D9E13FFAF17}"/>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01AC25BB-1D09-4403-9A94-2DD0597B3FAC}"/>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8AAD662D-19A5-4457-A87A-469B6ACDEB7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8F0C5EDC-FDFA-4F59-BE04-52202C31F289}"/>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EA7C1912-433F-4630-98DC-12768593EBE1}"/>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4B5ED2A8-A9ED-419F-BD44-98E3729254C7}"/>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131585E6-4CE8-48DA-B99E-2827A69284FE}"/>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E09F61F8-D9F3-492B-B4DB-DE3DECE8E955}"/>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ACCB01A6-45C8-459D-957E-3DAA4987BC0E}"/>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12B58F88-B93E-4CF5-9792-AEF2E4CF2D47}"/>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92020F42-7307-4FF4-923C-D3A41E127E74}"/>
              </a:ext>
            </a:extLst>
          </p:cNvPr>
          <p:cNvSpPr txBox="1"/>
          <p:nvPr/>
        </p:nvSpPr>
        <p:spPr>
          <a:xfrm>
            <a:off x="2255722" y="5795518"/>
            <a:ext cx="7680556" cy="400110"/>
          </a:xfrm>
          <a:prstGeom prst="rect">
            <a:avLst/>
          </a:prstGeom>
          <a:noFill/>
        </p:spPr>
        <p:txBody>
          <a:bodyPr wrap="square" rtlCol="0">
            <a:spAutoFit/>
          </a:bodyPr>
          <a:lstStyle/>
          <a:p>
            <a:pPr algn="ctr"/>
            <a:r>
              <a:rPr lang="en-GB" sz="2000" i="1" dirty="0"/>
              <a:t>But how do we model this dispersal?</a:t>
            </a:r>
          </a:p>
        </p:txBody>
      </p:sp>
    </p:spTree>
    <p:extLst>
      <p:ext uri="{BB962C8B-B14F-4D97-AF65-F5344CB8AC3E}">
        <p14:creationId xmlns:p14="http://schemas.microsoft.com/office/powerpoint/2010/main" val="2510492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2D0E4C39-B9F8-48DB-A51D-4AF2BE4D3F56}"/>
              </a:ext>
            </a:extLst>
          </p:cNvPr>
          <p:cNvSpPr txBox="1"/>
          <p:nvPr/>
        </p:nvSpPr>
        <p:spPr>
          <a:xfrm>
            <a:off x="530446" y="1061766"/>
            <a:ext cx="7788297" cy="769441"/>
          </a:xfrm>
          <a:prstGeom prst="rect">
            <a:avLst/>
          </a:prstGeom>
          <a:noFill/>
        </p:spPr>
        <p:txBody>
          <a:bodyPr wrap="square" rtlCol="0">
            <a:spAutoFit/>
          </a:bodyPr>
          <a:lstStyle/>
          <a:p>
            <a:r>
              <a:rPr lang="en-GB" sz="2200" dirty="0"/>
              <a:t>Wind dispersal can be simulated using an inverse Gaussian distribution based on a mechanistic fluid dynamics model:</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2786475-B6DA-498F-B025-B376F7EAFAD3}"/>
                  </a:ext>
                </a:extLst>
              </p:cNvPr>
              <p:cNvSpPr txBox="1"/>
              <p:nvPr/>
            </p:nvSpPr>
            <p:spPr>
              <a:xfrm>
                <a:off x="586512" y="2405293"/>
                <a:ext cx="5520935" cy="1364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000" b="0" i="1" smtClean="0">
                          <a:solidFill>
                            <a:schemeClr val="tx1"/>
                          </a:solidFill>
                          <a:latin typeface="Cambria Math" panose="02040503050406030204" pitchFamily="18" charset="0"/>
                        </a:rPr>
                        <m:t>𝑝</m:t>
                      </m:r>
                      <m:d>
                        <m:dPr>
                          <m:ctrlPr>
                            <a:rPr lang="en-GB" sz="3000" b="0" i="1" smtClean="0">
                              <a:solidFill>
                                <a:schemeClr val="tx1"/>
                              </a:solidFill>
                              <a:latin typeface="Cambria Math" panose="02040503050406030204" pitchFamily="18" charset="0"/>
                            </a:rPr>
                          </m:ctrlPr>
                        </m:dPr>
                        <m:e>
                          <m:r>
                            <a:rPr lang="en-GB" sz="3000" b="0" i="1" smtClean="0">
                              <a:solidFill>
                                <a:schemeClr val="tx1"/>
                              </a:solidFill>
                              <a:latin typeface="Cambria Math" panose="02040503050406030204" pitchFamily="18" charset="0"/>
                            </a:rPr>
                            <m:t>𝑟</m:t>
                          </m:r>
                        </m:e>
                      </m:d>
                      <m:r>
                        <a:rPr lang="en-GB" sz="3000" b="0" i="1" smtClean="0">
                          <a:solidFill>
                            <a:schemeClr val="tx1"/>
                          </a:solidFill>
                          <a:latin typeface="Cambria Math" panose="02040503050406030204" pitchFamily="18" charset="0"/>
                        </a:rPr>
                        <m:t>=</m:t>
                      </m:r>
                      <m:rad>
                        <m:radPr>
                          <m:degHide m:val="on"/>
                          <m:ctrlPr>
                            <a:rPr lang="en-GB" sz="3000" b="0" i="1" smtClean="0">
                              <a:solidFill>
                                <a:schemeClr val="tx1"/>
                              </a:solidFill>
                              <a:latin typeface="Cambria Math" panose="02040503050406030204" pitchFamily="18" charset="0"/>
                            </a:rPr>
                          </m:ctrlPr>
                        </m:radPr>
                        <m:deg/>
                        <m:e>
                          <m:f>
                            <m:fPr>
                              <m:ctrlPr>
                                <a:rPr lang="en-GB" sz="3000" b="0" i="1" smtClean="0">
                                  <a:solidFill>
                                    <a:schemeClr val="tx1"/>
                                  </a:solidFill>
                                  <a:latin typeface="Cambria Math" panose="02040503050406030204" pitchFamily="18" charset="0"/>
                                </a:rPr>
                              </m:ctrlPr>
                            </m:fPr>
                            <m:num>
                              <m:r>
                                <a:rPr lang="en-GB" sz="3000" b="0" i="1" smtClean="0">
                                  <a:solidFill>
                                    <a:schemeClr val="tx1"/>
                                  </a:solidFill>
                                  <a:latin typeface="Cambria Math" panose="02040503050406030204" pitchFamily="18" charset="0"/>
                                  <a:ea typeface="Cambria Math" panose="02040503050406030204" pitchFamily="18" charset="0"/>
                                </a:rPr>
                                <m:t>𝜆</m:t>
                              </m:r>
                            </m:num>
                            <m:den>
                              <m:r>
                                <a:rPr lang="en-GB" sz="3000" b="0" i="1" smtClean="0">
                                  <a:solidFill>
                                    <a:schemeClr val="tx1"/>
                                  </a:solidFill>
                                  <a:latin typeface="Cambria Math" panose="02040503050406030204" pitchFamily="18" charset="0"/>
                                </a:rPr>
                                <m:t>2</m:t>
                              </m:r>
                              <m:r>
                                <a:rPr lang="en-GB" sz="3000" b="0" i="1" smtClean="0">
                                  <a:solidFill>
                                    <a:schemeClr val="tx1"/>
                                  </a:solidFill>
                                  <a:latin typeface="Cambria Math" panose="02040503050406030204" pitchFamily="18" charset="0"/>
                                  <a:ea typeface="Cambria Math" panose="02040503050406030204" pitchFamily="18" charset="0"/>
                                </a:rPr>
                                <m:t>𝜋</m:t>
                              </m:r>
                              <m:sSup>
                                <m:sSupPr>
                                  <m:ctrlPr>
                                    <a:rPr lang="en-GB" sz="3000" b="0" i="1" smtClean="0">
                                      <a:solidFill>
                                        <a:schemeClr val="tx1"/>
                                      </a:solidFill>
                                      <a:latin typeface="Cambria Math" panose="02040503050406030204" pitchFamily="18" charset="0"/>
                                      <a:ea typeface="Cambria Math" panose="02040503050406030204" pitchFamily="18" charset="0"/>
                                    </a:rPr>
                                  </m:ctrlPr>
                                </m:sSupPr>
                                <m:e>
                                  <m:r>
                                    <a:rPr lang="en-GB" sz="3000" b="0" i="1" smtClean="0">
                                      <a:solidFill>
                                        <a:schemeClr val="tx1"/>
                                      </a:solidFill>
                                      <a:latin typeface="Cambria Math" panose="02040503050406030204" pitchFamily="18" charset="0"/>
                                      <a:ea typeface="Cambria Math" panose="02040503050406030204" pitchFamily="18" charset="0"/>
                                    </a:rPr>
                                    <m:t>𝑟</m:t>
                                  </m:r>
                                </m:e>
                                <m:sup>
                                  <m:r>
                                    <a:rPr lang="en-GB" sz="3000" b="0" i="1" smtClean="0">
                                      <a:solidFill>
                                        <a:schemeClr val="tx1"/>
                                      </a:solidFill>
                                      <a:latin typeface="Cambria Math" panose="02040503050406030204" pitchFamily="18" charset="0"/>
                                      <a:ea typeface="Cambria Math" panose="02040503050406030204" pitchFamily="18" charset="0"/>
                                    </a:rPr>
                                    <m:t>3</m:t>
                                  </m:r>
                                </m:sup>
                              </m:sSup>
                            </m:den>
                          </m:f>
                        </m:e>
                      </m:rad>
                      <m:r>
                        <m:rPr>
                          <m:sty m:val="p"/>
                        </m:rPr>
                        <a:rPr lang="en-GB" sz="3000" b="0" i="0" smtClean="0">
                          <a:solidFill>
                            <a:schemeClr val="tx1"/>
                          </a:solidFill>
                          <a:latin typeface="Cambria Math" panose="02040503050406030204" pitchFamily="18" charset="0"/>
                        </a:rPr>
                        <m:t>exp</m:t>
                      </m:r>
                      <m:r>
                        <a:rPr lang="en-GB" sz="3000" b="0" i="1" smtClean="0">
                          <a:solidFill>
                            <a:schemeClr val="tx1"/>
                          </a:solidFill>
                          <a:latin typeface="Cambria Math" panose="02040503050406030204" pitchFamily="18" charset="0"/>
                        </a:rPr>
                        <m:t>⁡</m:t>
                      </m:r>
                      <m:d>
                        <m:dPr>
                          <m:ctrlPr>
                            <a:rPr lang="en-GB" sz="3000" b="0" i="1" smtClean="0">
                              <a:solidFill>
                                <a:schemeClr val="tx1"/>
                              </a:solidFill>
                              <a:latin typeface="Cambria Math" panose="02040503050406030204" pitchFamily="18" charset="0"/>
                            </a:rPr>
                          </m:ctrlPr>
                        </m:dPr>
                        <m:e>
                          <m:r>
                            <a:rPr lang="en-GB" sz="3000" i="1">
                              <a:solidFill>
                                <a:schemeClr val="tx1"/>
                              </a:solidFill>
                              <a:latin typeface="Cambria Math" panose="02040503050406030204" pitchFamily="18" charset="0"/>
                            </a:rPr>
                            <m:t>−</m:t>
                          </m:r>
                          <m:f>
                            <m:fPr>
                              <m:ctrlPr>
                                <a:rPr lang="en-GB" sz="3000" i="1">
                                  <a:solidFill>
                                    <a:schemeClr val="tx1"/>
                                  </a:solidFill>
                                  <a:latin typeface="Cambria Math" panose="02040503050406030204" pitchFamily="18" charset="0"/>
                                </a:rPr>
                              </m:ctrlPr>
                            </m:fPr>
                            <m:num>
                              <m:r>
                                <a:rPr lang="en-GB" sz="3000" i="1">
                                  <a:solidFill>
                                    <a:schemeClr val="tx1"/>
                                  </a:solidFill>
                                  <a:latin typeface="Cambria Math" panose="02040503050406030204" pitchFamily="18" charset="0"/>
                                  <a:ea typeface="Cambria Math" panose="02040503050406030204" pitchFamily="18" charset="0"/>
                                </a:rPr>
                                <m:t>𝜆</m:t>
                              </m:r>
                              <m:sSup>
                                <m:sSupPr>
                                  <m:ctrlPr>
                                    <a:rPr lang="en-GB" sz="3000" i="1">
                                      <a:solidFill>
                                        <a:schemeClr val="tx1"/>
                                      </a:solidFill>
                                      <a:latin typeface="Cambria Math" panose="02040503050406030204" pitchFamily="18" charset="0"/>
                                      <a:ea typeface="Cambria Math" panose="02040503050406030204" pitchFamily="18" charset="0"/>
                                    </a:rPr>
                                  </m:ctrlPr>
                                </m:sSupPr>
                                <m:e>
                                  <m:d>
                                    <m:dPr>
                                      <m:ctrlPr>
                                        <a:rPr lang="en-GB" sz="3000" i="1">
                                          <a:solidFill>
                                            <a:schemeClr val="tx1"/>
                                          </a:solidFill>
                                          <a:latin typeface="Cambria Math" panose="02040503050406030204" pitchFamily="18" charset="0"/>
                                          <a:ea typeface="Cambria Math" panose="02040503050406030204" pitchFamily="18" charset="0"/>
                                        </a:rPr>
                                      </m:ctrlPr>
                                    </m:dPr>
                                    <m:e>
                                      <m:r>
                                        <a:rPr lang="en-GB" sz="3000" i="1">
                                          <a:solidFill>
                                            <a:schemeClr val="tx1"/>
                                          </a:solidFill>
                                          <a:latin typeface="Cambria Math" panose="02040503050406030204" pitchFamily="18" charset="0"/>
                                          <a:ea typeface="Cambria Math" panose="02040503050406030204" pitchFamily="18" charset="0"/>
                                        </a:rPr>
                                        <m:t>𝑟</m:t>
                                      </m:r>
                                      <m:r>
                                        <a:rPr lang="en-GB" sz="3000" i="1">
                                          <a:solidFill>
                                            <a:schemeClr val="tx1"/>
                                          </a:solidFill>
                                          <a:latin typeface="Cambria Math" panose="02040503050406030204" pitchFamily="18" charset="0"/>
                                          <a:ea typeface="Cambria Math" panose="02040503050406030204" pitchFamily="18" charset="0"/>
                                        </a:rPr>
                                        <m:t>−</m:t>
                                      </m:r>
                                      <m:r>
                                        <a:rPr lang="en-GB" sz="3000" i="1">
                                          <a:solidFill>
                                            <a:schemeClr val="tx1"/>
                                          </a:solidFill>
                                          <a:latin typeface="Cambria Math" panose="02040503050406030204" pitchFamily="18" charset="0"/>
                                          <a:ea typeface="Cambria Math" panose="02040503050406030204" pitchFamily="18" charset="0"/>
                                        </a:rPr>
                                        <m:t>𝜇</m:t>
                                      </m:r>
                                    </m:e>
                                  </m:d>
                                </m:e>
                                <m:sup>
                                  <m:r>
                                    <a:rPr lang="en-GB" sz="3000" i="1">
                                      <a:solidFill>
                                        <a:schemeClr val="tx1"/>
                                      </a:solidFill>
                                      <a:latin typeface="Cambria Math" panose="02040503050406030204" pitchFamily="18" charset="0"/>
                                      <a:ea typeface="Cambria Math" panose="02040503050406030204" pitchFamily="18" charset="0"/>
                                    </a:rPr>
                                    <m:t>2</m:t>
                                  </m:r>
                                </m:sup>
                              </m:sSup>
                            </m:num>
                            <m:den>
                              <m:r>
                                <a:rPr lang="en-GB" sz="3000" i="1">
                                  <a:solidFill>
                                    <a:schemeClr val="tx1"/>
                                  </a:solidFill>
                                  <a:latin typeface="Cambria Math" panose="02040503050406030204" pitchFamily="18" charset="0"/>
                                </a:rPr>
                                <m:t>2</m:t>
                              </m:r>
                              <m:r>
                                <a:rPr lang="en-GB" sz="3000" i="1">
                                  <a:solidFill>
                                    <a:schemeClr val="tx1"/>
                                  </a:solidFill>
                                  <a:latin typeface="Cambria Math" panose="02040503050406030204" pitchFamily="18" charset="0"/>
                                </a:rPr>
                                <m:t>𝑟</m:t>
                              </m:r>
                              <m:sSup>
                                <m:sSupPr>
                                  <m:ctrlPr>
                                    <a:rPr lang="en-GB" sz="3000" i="1">
                                      <a:solidFill>
                                        <a:schemeClr val="tx1"/>
                                      </a:solidFill>
                                      <a:latin typeface="Cambria Math" panose="02040503050406030204" pitchFamily="18" charset="0"/>
                                    </a:rPr>
                                  </m:ctrlPr>
                                </m:sSupPr>
                                <m:e>
                                  <m:r>
                                    <a:rPr lang="en-GB" sz="3000" i="1">
                                      <a:solidFill>
                                        <a:schemeClr val="tx1"/>
                                      </a:solidFill>
                                      <a:latin typeface="Cambria Math" panose="02040503050406030204" pitchFamily="18" charset="0"/>
                                      <a:ea typeface="Cambria Math" panose="02040503050406030204" pitchFamily="18" charset="0"/>
                                    </a:rPr>
                                    <m:t>𝜇</m:t>
                                  </m:r>
                                </m:e>
                                <m:sup>
                                  <m:r>
                                    <a:rPr lang="en-GB" sz="3000" i="1">
                                      <a:solidFill>
                                        <a:schemeClr val="tx1"/>
                                      </a:solidFill>
                                      <a:latin typeface="Cambria Math" panose="02040503050406030204" pitchFamily="18" charset="0"/>
                                    </a:rPr>
                                    <m:t>2</m:t>
                                  </m:r>
                                </m:sup>
                              </m:sSup>
                            </m:den>
                          </m:f>
                        </m:e>
                      </m:d>
                    </m:oMath>
                  </m:oMathPara>
                </a14:m>
                <a:endParaRPr lang="en-GB" sz="3000" dirty="0">
                  <a:solidFill>
                    <a:schemeClr val="tx1"/>
                  </a:solidFill>
                </a:endParaRPr>
              </a:p>
            </p:txBody>
          </p:sp>
        </mc:Choice>
        <mc:Fallback xmlns="">
          <p:sp>
            <p:nvSpPr>
              <p:cNvPr id="4" name="TextBox 3">
                <a:extLst>
                  <a:ext uri="{FF2B5EF4-FFF2-40B4-BE49-F238E27FC236}">
                    <a16:creationId xmlns:a16="http://schemas.microsoft.com/office/drawing/2014/main" id="{62786475-B6DA-498F-B025-B376F7EAFAD3}"/>
                  </a:ext>
                </a:extLst>
              </p:cNvPr>
              <p:cNvSpPr txBox="1">
                <a:spLocks noRot="1" noChangeAspect="1" noMove="1" noResize="1" noEditPoints="1" noAdjustHandles="1" noChangeArrowheads="1" noChangeShapeType="1" noTextEdit="1"/>
              </p:cNvSpPr>
              <p:nvPr/>
            </p:nvSpPr>
            <p:spPr>
              <a:xfrm>
                <a:off x="586512" y="2405293"/>
                <a:ext cx="5520935" cy="1364028"/>
              </a:xfrm>
              <a:prstGeom prst="rect">
                <a:avLst/>
              </a:prstGeom>
              <a:blipFill>
                <a:blip r:embed="rId2"/>
                <a:stretch>
                  <a:fillRect b="-448"/>
                </a:stretch>
              </a:blipFill>
            </p:spPr>
            <p:txBody>
              <a:bodyPr/>
              <a:lstStyle/>
              <a:p>
                <a:r>
                  <a:rPr lang="en-GB">
                    <a:noFill/>
                  </a:rPr>
                  <a:t> </a:t>
                </a:r>
              </a:p>
            </p:txBody>
          </p:sp>
        </mc:Fallback>
      </mc:AlternateContent>
      <p:sp>
        <p:nvSpPr>
          <p:cNvPr id="2" name="TextBox 1">
            <a:extLst>
              <a:ext uri="{FF2B5EF4-FFF2-40B4-BE49-F238E27FC236}">
                <a16:creationId xmlns:a16="http://schemas.microsoft.com/office/drawing/2014/main" id="{2BC6D285-6230-4C6D-8693-ADE37FA9822F}"/>
              </a:ext>
            </a:extLst>
          </p:cNvPr>
          <p:cNvSpPr txBox="1"/>
          <p:nvPr/>
        </p:nvSpPr>
        <p:spPr>
          <a:xfrm>
            <a:off x="8845106" y="6477465"/>
            <a:ext cx="3641142" cy="307777"/>
          </a:xfrm>
          <a:prstGeom prst="rect">
            <a:avLst/>
          </a:prstGeom>
          <a:noFill/>
        </p:spPr>
        <p:txBody>
          <a:bodyPr wrap="square" rtlCol="0">
            <a:spAutoFit/>
          </a:bodyPr>
          <a:lstStyle/>
          <a:p>
            <a:r>
              <a:rPr lang="en-GB" sz="1400" dirty="0" err="1"/>
              <a:t>Katul</a:t>
            </a:r>
            <a:r>
              <a:rPr lang="en-GB" sz="1400" dirty="0"/>
              <a:t> </a:t>
            </a:r>
            <a:r>
              <a:rPr lang="en-GB" sz="1400" i="1" dirty="0"/>
              <a:t>et al. </a:t>
            </a:r>
            <a:r>
              <a:rPr lang="en-GB" sz="1400" dirty="0"/>
              <a:t>2005</a:t>
            </a:r>
            <a:r>
              <a:rPr lang="en-GB" sz="1400" i="1" dirty="0"/>
              <a:t>, </a:t>
            </a:r>
            <a:r>
              <a:rPr lang="en-GB" sz="1400" dirty="0" err="1"/>
              <a:t>Skarpaas</a:t>
            </a:r>
            <a:r>
              <a:rPr lang="en-GB" sz="1400" dirty="0"/>
              <a:t> and Shea 2007</a:t>
            </a:r>
          </a:p>
        </p:txBody>
      </p:sp>
      <p:sp>
        <p:nvSpPr>
          <p:cNvPr id="3" name="Rectangle 2">
            <a:extLst>
              <a:ext uri="{FF2B5EF4-FFF2-40B4-BE49-F238E27FC236}">
                <a16:creationId xmlns:a16="http://schemas.microsoft.com/office/drawing/2014/main" id="{972C9421-060B-4713-8683-E0947BB24BC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290CC70C-426D-4735-A78B-5A63AF50B1A8}"/>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6" name="Rectangle 5">
            <a:extLst>
              <a:ext uri="{FF2B5EF4-FFF2-40B4-BE49-F238E27FC236}">
                <a16:creationId xmlns:a16="http://schemas.microsoft.com/office/drawing/2014/main" id="{B02A72BA-C624-484C-B49F-55CB0CDD531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3CFB3368-0443-4CF1-980C-7FC0B5BC1121}"/>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723D479-2F8C-4390-A5B4-34AD40E5C305}"/>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0E63EAAE-E1B7-4F3A-A980-FFCE9FF3FD5B}"/>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9CB1158-E0A6-4364-B5D3-6BC7F3E5670C}"/>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9D80322C-0979-46EF-B7F4-D0A05D080E22}"/>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3F6AD916-F644-471D-B9D0-8453C2AF5600}"/>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6EFDB30A-0E91-42D4-AFA0-995D371E946D}"/>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CF422A2E-AE24-498A-B609-7B29B4D92A15}"/>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C6841B4E-BA95-47C5-8F48-E9FE9566B6BF}"/>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122EE421-BCE8-45CD-862C-519E24EF6438}"/>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C9C48476-98F4-4AF6-9983-5A22C1810183}"/>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5C3897B7-196D-483C-8C68-FE9CB2EF9674}"/>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7492C5FD-48FF-47B7-8F12-9259E718D6AC}"/>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C6D5DA79-353D-414A-9950-E32BA8FF7F8F}"/>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0618A5B1-3698-4451-A363-5327A8137E54}"/>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B29F4B16-EEC1-4C7D-B310-93E1842F786B}"/>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CE86C0C2-9F7B-4640-8056-A22FE04C1B61}"/>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524EAE2E-11F8-4C51-8CFB-769507D2B31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8EC94A1F-39B6-4F22-B4A0-E1686A151C77}"/>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659CE363-8A83-455E-8813-917EC44E78B5}"/>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2C4E1C4A-3991-450F-B9D5-ADC9AACBD354}"/>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CD6CC738-4E9F-4E6F-ABF6-46209E7C7CA7}"/>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BC137248-76FC-444D-9B03-FF94A69029E6}"/>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18FDC8C0-B86A-4FB0-A571-43437B65D9E2}"/>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40B740A8-C771-432A-9105-071B15F220CF}"/>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805F64D8-B72A-4D7C-A5F8-4A5A1B54A741}"/>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6BD23B9F-1316-4CDA-9D8A-E658614701B1}"/>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AED55677-0A4A-4178-AFC0-D21B13D9A9E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5A1970B1-2472-4BF3-87C5-78176CFA2922}"/>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A5628BDA-1B86-4B8F-92D6-1548E5B3245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7EC80153-3460-4796-9DB6-60F8E3E5E2C4}"/>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55566535-4288-4288-A271-9C373E9964A3}"/>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FC7C7C06-DAA3-480C-BA91-CA3A137CF83F}"/>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12360FAB-8121-4CF7-BA0C-8C199B6BA9D6}"/>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89E06531-997C-49FF-B392-60157579909C}"/>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B604ACC6-20A1-4C97-81BD-1C7702997B96}"/>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EE0B9F1A-BDC2-4C77-AC76-79057B81D986}"/>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8AEEB583-D657-48ED-BF3A-4100A03D972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A3303A19-2488-4BAF-854C-305E59CF76FF}"/>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59499D44-6505-480E-B23E-36EB29E8A60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8E89678A-E2D2-4766-B316-FA7EB0BCE50D}"/>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0341D258-A7E8-4372-9874-04A77D258B7D}"/>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A24885BD-49D2-495D-8677-88B1C4FEC117}"/>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660B741D-2B41-4D96-AD1F-09D8C720053A}"/>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0636C7B-B485-4E4B-889E-54254CB76613}"/>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D5BBC48F-BBA8-49F5-94B9-C6D858A015F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F2E4C76F-8FD3-4F34-9E9C-44B67ED46A66}"/>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25649000-DAB1-43CD-BA3C-C336D414B8FB}"/>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8FADB373-A71A-46C6-B410-9DDD69572662}"/>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604F34B3-4CFD-4DAA-8140-05603D6F69EC}"/>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54911244-02D2-42F5-AB2B-C1AE311767B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F8268A8C-D778-4D7A-A421-71E323482612}"/>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05A7C6C2-C072-49B1-BA66-DFF9C0BEED4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D6129D05-F0F8-43F2-8D5C-6BD9DB0D4C9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82222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2786475-B6DA-498F-B025-B376F7EAFAD3}"/>
                  </a:ext>
                </a:extLst>
              </p:cNvPr>
              <p:cNvSpPr txBox="1"/>
              <p:nvPr/>
            </p:nvSpPr>
            <p:spPr>
              <a:xfrm>
                <a:off x="586512" y="2405293"/>
                <a:ext cx="5520935" cy="1364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000" b="0" i="1" smtClean="0">
                          <a:solidFill>
                            <a:schemeClr val="tx1"/>
                          </a:solidFill>
                          <a:latin typeface="Cambria Math" panose="02040503050406030204" pitchFamily="18" charset="0"/>
                        </a:rPr>
                        <m:t>𝑝</m:t>
                      </m:r>
                      <m:d>
                        <m:dPr>
                          <m:ctrlPr>
                            <a:rPr lang="en-GB" sz="3000" b="0" i="1" smtClean="0">
                              <a:solidFill>
                                <a:schemeClr val="tx1"/>
                              </a:solidFill>
                              <a:latin typeface="Cambria Math" panose="02040503050406030204" pitchFamily="18" charset="0"/>
                            </a:rPr>
                          </m:ctrlPr>
                        </m:dPr>
                        <m:e>
                          <m:r>
                            <a:rPr lang="en-GB" sz="3000" b="0" i="1" smtClean="0">
                              <a:solidFill>
                                <a:schemeClr val="tx1"/>
                              </a:solidFill>
                              <a:latin typeface="Cambria Math" panose="02040503050406030204" pitchFamily="18" charset="0"/>
                            </a:rPr>
                            <m:t>𝑟</m:t>
                          </m:r>
                        </m:e>
                      </m:d>
                      <m:r>
                        <a:rPr lang="en-GB" sz="3000" b="0" i="1" smtClean="0">
                          <a:solidFill>
                            <a:schemeClr val="tx1"/>
                          </a:solidFill>
                          <a:latin typeface="Cambria Math" panose="02040503050406030204" pitchFamily="18" charset="0"/>
                        </a:rPr>
                        <m:t>=</m:t>
                      </m:r>
                      <m:rad>
                        <m:radPr>
                          <m:degHide m:val="on"/>
                          <m:ctrlPr>
                            <a:rPr lang="en-GB" sz="3000" b="0" i="1" smtClean="0">
                              <a:solidFill>
                                <a:schemeClr val="tx1"/>
                              </a:solidFill>
                              <a:latin typeface="Cambria Math" panose="02040503050406030204" pitchFamily="18" charset="0"/>
                            </a:rPr>
                          </m:ctrlPr>
                        </m:radPr>
                        <m:deg/>
                        <m:e>
                          <m:f>
                            <m:fPr>
                              <m:ctrlPr>
                                <a:rPr lang="en-GB" sz="3000" b="0" i="1" smtClean="0">
                                  <a:solidFill>
                                    <a:schemeClr val="tx1"/>
                                  </a:solidFill>
                                  <a:latin typeface="Cambria Math" panose="02040503050406030204" pitchFamily="18" charset="0"/>
                                </a:rPr>
                              </m:ctrlPr>
                            </m:fPr>
                            <m:num>
                              <m:r>
                                <a:rPr lang="en-GB" sz="3000" b="0" i="1" smtClean="0">
                                  <a:solidFill>
                                    <a:schemeClr val="tx1"/>
                                  </a:solidFill>
                                  <a:latin typeface="Cambria Math" panose="02040503050406030204" pitchFamily="18" charset="0"/>
                                  <a:ea typeface="Cambria Math" panose="02040503050406030204" pitchFamily="18" charset="0"/>
                                </a:rPr>
                                <m:t>𝜆</m:t>
                              </m:r>
                            </m:num>
                            <m:den>
                              <m:r>
                                <a:rPr lang="en-GB" sz="3000" b="0" i="1" smtClean="0">
                                  <a:solidFill>
                                    <a:schemeClr val="tx1"/>
                                  </a:solidFill>
                                  <a:latin typeface="Cambria Math" panose="02040503050406030204" pitchFamily="18" charset="0"/>
                                </a:rPr>
                                <m:t>2</m:t>
                              </m:r>
                              <m:r>
                                <a:rPr lang="en-GB" sz="3000" b="0" i="1" smtClean="0">
                                  <a:solidFill>
                                    <a:schemeClr val="tx1"/>
                                  </a:solidFill>
                                  <a:latin typeface="Cambria Math" panose="02040503050406030204" pitchFamily="18" charset="0"/>
                                  <a:ea typeface="Cambria Math" panose="02040503050406030204" pitchFamily="18" charset="0"/>
                                </a:rPr>
                                <m:t>𝜋</m:t>
                              </m:r>
                              <m:sSup>
                                <m:sSupPr>
                                  <m:ctrlPr>
                                    <a:rPr lang="en-GB" sz="3000" b="0" i="1" smtClean="0">
                                      <a:solidFill>
                                        <a:schemeClr val="tx1"/>
                                      </a:solidFill>
                                      <a:latin typeface="Cambria Math" panose="02040503050406030204" pitchFamily="18" charset="0"/>
                                      <a:ea typeface="Cambria Math" panose="02040503050406030204" pitchFamily="18" charset="0"/>
                                    </a:rPr>
                                  </m:ctrlPr>
                                </m:sSupPr>
                                <m:e>
                                  <m:r>
                                    <a:rPr lang="en-GB" sz="3000" b="0" i="1" smtClean="0">
                                      <a:solidFill>
                                        <a:schemeClr val="tx1"/>
                                      </a:solidFill>
                                      <a:latin typeface="Cambria Math" panose="02040503050406030204" pitchFamily="18" charset="0"/>
                                      <a:ea typeface="Cambria Math" panose="02040503050406030204" pitchFamily="18" charset="0"/>
                                    </a:rPr>
                                    <m:t>𝑟</m:t>
                                  </m:r>
                                </m:e>
                                <m:sup>
                                  <m:r>
                                    <a:rPr lang="en-GB" sz="3000" b="0" i="1" smtClean="0">
                                      <a:solidFill>
                                        <a:schemeClr val="tx1"/>
                                      </a:solidFill>
                                      <a:latin typeface="Cambria Math" panose="02040503050406030204" pitchFamily="18" charset="0"/>
                                      <a:ea typeface="Cambria Math" panose="02040503050406030204" pitchFamily="18" charset="0"/>
                                    </a:rPr>
                                    <m:t>3</m:t>
                                  </m:r>
                                </m:sup>
                              </m:sSup>
                            </m:den>
                          </m:f>
                        </m:e>
                      </m:rad>
                      <m:r>
                        <m:rPr>
                          <m:sty m:val="p"/>
                        </m:rPr>
                        <a:rPr lang="en-GB" sz="3000" b="0" i="0" smtClean="0">
                          <a:solidFill>
                            <a:schemeClr val="tx1"/>
                          </a:solidFill>
                          <a:latin typeface="Cambria Math" panose="02040503050406030204" pitchFamily="18" charset="0"/>
                        </a:rPr>
                        <m:t>exp</m:t>
                      </m:r>
                      <m:r>
                        <a:rPr lang="en-GB" sz="3000" b="0" i="1" smtClean="0">
                          <a:solidFill>
                            <a:schemeClr val="tx1"/>
                          </a:solidFill>
                          <a:latin typeface="Cambria Math" panose="02040503050406030204" pitchFamily="18" charset="0"/>
                        </a:rPr>
                        <m:t>⁡</m:t>
                      </m:r>
                      <m:d>
                        <m:dPr>
                          <m:ctrlPr>
                            <a:rPr lang="en-GB" sz="3000" b="0" i="1" smtClean="0">
                              <a:solidFill>
                                <a:schemeClr val="tx1"/>
                              </a:solidFill>
                              <a:latin typeface="Cambria Math" panose="02040503050406030204" pitchFamily="18" charset="0"/>
                            </a:rPr>
                          </m:ctrlPr>
                        </m:dPr>
                        <m:e>
                          <m:r>
                            <a:rPr lang="en-GB" sz="3000" i="1">
                              <a:solidFill>
                                <a:schemeClr val="tx1"/>
                              </a:solidFill>
                              <a:latin typeface="Cambria Math" panose="02040503050406030204" pitchFamily="18" charset="0"/>
                            </a:rPr>
                            <m:t>−</m:t>
                          </m:r>
                          <m:f>
                            <m:fPr>
                              <m:ctrlPr>
                                <a:rPr lang="en-GB" sz="3000" i="1">
                                  <a:solidFill>
                                    <a:schemeClr val="tx1"/>
                                  </a:solidFill>
                                  <a:latin typeface="Cambria Math" panose="02040503050406030204" pitchFamily="18" charset="0"/>
                                </a:rPr>
                              </m:ctrlPr>
                            </m:fPr>
                            <m:num>
                              <m:r>
                                <a:rPr lang="en-GB" sz="3000" i="1">
                                  <a:solidFill>
                                    <a:schemeClr val="tx1"/>
                                  </a:solidFill>
                                  <a:latin typeface="Cambria Math" panose="02040503050406030204" pitchFamily="18" charset="0"/>
                                  <a:ea typeface="Cambria Math" panose="02040503050406030204" pitchFamily="18" charset="0"/>
                                </a:rPr>
                                <m:t>𝜆</m:t>
                              </m:r>
                              <m:sSup>
                                <m:sSupPr>
                                  <m:ctrlPr>
                                    <a:rPr lang="en-GB" sz="3000" i="1">
                                      <a:solidFill>
                                        <a:schemeClr val="tx1"/>
                                      </a:solidFill>
                                      <a:latin typeface="Cambria Math" panose="02040503050406030204" pitchFamily="18" charset="0"/>
                                      <a:ea typeface="Cambria Math" panose="02040503050406030204" pitchFamily="18" charset="0"/>
                                    </a:rPr>
                                  </m:ctrlPr>
                                </m:sSupPr>
                                <m:e>
                                  <m:d>
                                    <m:dPr>
                                      <m:ctrlPr>
                                        <a:rPr lang="en-GB" sz="3000" i="1">
                                          <a:solidFill>
                                            <a:schemeClr val="tx1"/>
                                          </a:solidFill>
                                          <a:latin typeface="Cambria Math" panose="02040503050406030204" pitchFamily="18" charset="0"/>
                                          <a:ea typeface="Cambria Math" panose="02040503050406030204" pitchFamily="18" charset="0"/>
                                        </a:rPr>
                                      </m:ctrlPr>
                                    </m:dPr>
                                    <m:e>
                                      <m:r>
                                        <a:rPr lang="en-GB" sz="3000" i="1">
                                          <a:solidFill>
                                            <a:schemeClr val="tx1"/>
                                          </a:solidFill>
                                          <a:latin typeface="Cambria Math" panose="02040503050406030204" pitchFamily="18" charset="0"/>
                                          <a:ea typeface="Cambria Math" panose="02040503050406030204" pitchFamily="18" charset="0"/>
                                        </a:rPr>
                                        <m:t>𝑟</m:t>
                                      </m:r>
                                      <m:r>
                                        <a:rPr lang="en-GB" sz="3000" i="1">
                                          <a:solidFill>
                                            <a:schemeClr val="tx1"/>
                                          </a:solidFill>
                                          <a:latin typeface="Cambria Math" panose="02040503050406030204" pitchFamily="18" charset="0"/>
                                          <a:ea typeface="Cambria Math" panose="02040503050406030204" pitchFamily="18" charset="0"/>
                                        </a:rPr>
                                        <m:t>−</m:t>
                                      </m:r>
                                      <m:r>
                                        <a:rPr lang="en-GB" sz="3000" i="1">
                                          <a:solidFill>
                                            <a:schemeClr val="tx1"/>
                                          </a:solidFill>
                                          <a:latin typeface="Cambria Math" panose="02040503050406030204" pitchFamily="18" charset="0"/>
                                          <a:ea typeface="Cambria Math" panose="02040503050406030204" pitchFamily="18" charset="0"/>
                                        </a:rPr>
                                        <m:t>𝜇</m:t>
                                      </m:r>
                                    </m:e>
                                  </m:d>
                                </m:e>
                                <m:sup>
                                  <m:r>
                                    <a:rPr lang="en-GB" sz="3000" i="1">
                                      <a:solidFill>
                                        <a:schemeClr val="tx1"/>
                                      </a:solidFill>
                                      <a:latin typeface="Cambria Math" panose="02040503050406030204" pitchFamily="18" charset="0"/>
                                      <a:ea typeface="Cambria Math" panose="02040503050406030204" pitchFamily="18" charset="0"/>
                                    </a:rPr>
                                    <m:t>2</m:t>
                                  </m:r>
                                </m:sup>
                              </m:sSup>
                            </m:num>
                            <m:den>
                              <m:r>
                                <a:rPr lang="en-GB" sz="3000" i="1">
                                  <a:solidFill>
                                    <a:schemeClr val="tx1"/>
                                  </a:solidFill>
                                  <a:latin typeface="Cambria Math" panose="02040503050406030204" pitchFamily="18" charset="0"/>
                                </a:rPr>
                                <m:t>2</m:t>
                              </m:r>
                              <m:r>
                                <a:rPr lang="en-GB" sz="3000" i="1">
                                  <a:solidFill>
                                    <a:schemeClr val="tx1"/>
                                  </a:solidFill>
                                  <a:latin typeface="Cambria Math" panose="02040503050406030204" pitchFamily="18" charset="0"/>
                                </a:rPr>
                                <m:t>𝑟</m:t>
                              </m:r>
                              <m:sSup>
                                <m:sSupPr>
                                  <m:ctrlPr>
                                    <a:rPr lang="en-GB" sz="3000" i="1">
                                      <a:solidFill>
                                        <a:schemeClr val="tx1"/>
                                      </a:solidFill>
                                      <a:latin typeface="Cambria Math" panose="02040503050406030204" pitchFamily="18" charset="0"/>
                                    </a:rPr>
                                  </m:ctrlPr>
                                </m:sSupPr>
                                <m:e>
                                  <m:r>
                                    <a:rPr lang="en-GB" sz="3000" i="1">
                                      <a:solidFill>
                                        <a:schemeClr val="tx1"/>
                                      </a:solidFill>
                                      <a:latin typeface="Cambria Math" panose="02040503050406030204" pitchFamily="18" charset="0"/>
                                      <a:ea typeface="Cambria Math" panose="02040503050406030204" pitchFamily="18" charset="0"/>
                                    </a:rPr>
                                    <m:t>𝜇</m:t>
                                  </m:r>
                                </m:e>
                                <m:sup>
                                  <m:r>
                                    <a:rPr lang="en-GB" sz="3000" i="1">
                                      <a:solidFill>
                                        <a:schemeClr val="tx1"/>
                                      </a:solidFill>
                                      <a:latin typeface="Cambria Math" panose="02040503050406030204" pitchFamily="18" charset="0"/>
                                    </a:rPr>
                                    <m:t>2</m:t>
                                  </m:r>
                                </m:sup>
                              </m:sSup>
                            </m:den>
                          </m:f>
                        </m:e>
                      </m:d>
                    </m:oMath>
                  </m:oMathPara>
                </a14:m>
                <a:endParaRPr lang="en-GB" sz="3000" dirty="0">
                  <a:solidFill>
                    <a:schemeClr val="tx1"/>
                  </a:solidFill>
                </a:endParaRPr>
              </a:p>
            </p:txBody>
          </p:sp>
        </mc:Choice>
        <mc:Fallback xmlns="">
          <p:sp>
            <p:nvSpPr>
              <p:cNvPr id="4" name="TextBox 3">
                <a:extLst>
                  <a:ext uri="{FF2B5EF4-FFF2-40B4-BE49-F238E27FC236}">
                    <a16:creationId xmlns:a16="http://schemas.microsoft.com/office/drawing/2014/main" id="{62786475-B6DA-498F-B025-B376F7EAFAD3}"/>
                  </a:ext>
                </a:extLst>
              </p:cNvPr>
              <p:cNvSpPr txBox="1">
                <a:spLocks noRot="1" noChangeAspect="1" noMove="1" noResize="1" noEditPoints="1" noAdjustHandles="1" noChangeArrowheads="1" noChangeShapeType="1" noTextEdit="1"/>
              </p:cNvSpPr>
              <p:nvPr/>
            </p:nvSpPr>
            <p:spPr>
              <a:xfrm>
                <a:off x="586512" y="2405293"/>
                <a:ext cx="5520935" cy="1364028"/>
              </a:xfrm>
              <a:prstGeom prst="rect">
                <a:avLst/>
              </a:prstGeom>
              <a:blipFill>
                <a:blip r:embed="rId2"/>
                <a:stretch>
                  <a:fillRect b="-448"/>
                </a:stretch>
              </a:blipFill>
            </p:spPr>
            <p:txBody>
              <a:bodyPr/>
              <a:lstStyle/>
              <a:p>
                <a:r>
                  <a:rPr lang="en-GB">
                    <a:noFill/>
                  </a:rPr>
                  <a:t> </a:t>
                </a:r>
              </a:p>
            </p:txBody>
          </p:sp>
        </mc:Fallback>
      </mc:AlternateContent>
      <p:sp>
        <p:nvSpPr>
          <p:cNvPr id="59" name="TextBox 58">
            <a:extLst>
              <a:ext uri="{FF2B5EF4-FFF2-40B4-BE49-F238E27FC236}">
                <a16:creationId xmlns:a16="http://schemas.microsoft.com/office/drawing/2014/main" id="{B260BCEE-ABE3-4E68-96B4-1139FBFED963}"/>
              </a:ext>
            </a:extLst>
          </p:cNvPr>
          <p:cNvSpPr txBox="1"/>
          <p:nvPr/>
        </p:nvSpPr>
        <p:spPr>
          <a:xfrm>
            <a:off x="660417" y="4703628"/>
            <a:ext cx="2495504" cy="1200329"/>
          </a:xfrm>
          <a:prstGeom prst="rect">
            <a:avLst/>
          </a:prstGeom>
          <a:noFill/>
        </p:spPr>
        <p:txBody>
          <a:bodyPr wrap="square" rtlCol="0">
            <a:spAutoFit/>
          </a:bodyPr>
          <a:lstStyle/>
          <a:p>
            <a:r>
              <a:rPr lang="en-GB" b="1" i="1" dirty="0"/>
              <a:t>Dispersal kernel </a:t>
            </a:r>
            <a:r>
              <a:rPr lang="en-GB" dirty="0"/>
              <a:t>giving probability density for a seed travelling distance </a:t>
            </a:r>
            <a:r>
              <a:rPr lang="en-GB" i="1" dirty="0"/>
              <a:t>r</a:t>
            </a:r>
            <a:r>
              <a:rPr lang="en-GB" dirty="0"/>
              <a:t> from release</a:t>
            </a:r>
          </a:p>
        </p:txBody>
      </p:sp>
      <p:sp>
        <p:nvSpPr>
          <p:cNvPr id="6" name="Oval 5">
            <a:extLst>
              <a:ext uri="{FF2B5EF4-FFF2-40B4-BE49-F238E27FC236}">
                <a16:creationId xmlns:a16="http://schemas.microsoft.com/office/drawing/2014/main" id="{9C4F6E51-4120-43F3-AF99-5EF526BC084B}"/>
              </a:ext>
            </a:extLst>
          </p:cNvPr>
          <p:cNvSpPr/>
          <p:nvPr/>
        </p:nvSpPr>
        <p:spPr>
          <a:xfrm>
            <a:off x="530446" y="2765514"/>
            <a:ext cx="927964" cy="868937"/>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8" name="Straight Connector 7">
            <a:extLst>
              <a:ext uri="{FF2B5EF4-FFF2-40B4-BE49-F238E27FC236}">
                <a16:creationId xmlns:a16="http://schemas.microsoft.com/office/drawing/2014/main" id="{AD9C6389-E109-4D18-A17B-DC4B49100890}"/>
              </a:ext>
            </a:extLst>
          </p:cNvPr>
          <p:cNvCxnSpPr/>
          <p:nvPr/>
        </p:nvCxnSpPr>
        <p:spPr>
          <a:xfrm flipH="1" flipV="1">
            <a:off x="1195651" y="3634451"/>
            <a:ext cx="525517" cy="106917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67111FFC-B2A3-4CAE-9877-EF088479D4CB}"/>
              </a:ext>
            </a:extLst>
          </p:cNvPr>
          <p:cNvSpPr txBox="1"/>
          <p:nvPr/>
        </p:nvSpPr>
        <p:spPr>
          <a:xfrm>
            <a:off x="530446" y="1061766"/>
            <a:ext cx="7788297" cy="769441"/>
          </a:xfrm>
          <a:prstGeom prst="rect">
            <a:avLst/>
          </a:prstGeom>
          <a:noFill/>
        </p:spPr>
        <p:txBody>
          <a:bodyPr wrap="square" rtlCol="0">
            <a:spAutoFit/>
          </a:bodyPr>
          <a:lstStyle/>
          <a:p>
            <a:r>
              <a:rPr lang="en-GB" sz="2200" dirty="0"/>
              <a:t>Wind dispersal can be simulated using an inverse Gaussian distribution based on a mechanistic fluid dynamics model:</a:t>
            </a:r>
          </a:p>
        </p:txBody>
      </p:sp>
      <p:sp>
        <p:nvSpPr>
          <p:cNvPr id="57" name="TextBox 56">
            <a:extLst>
              <a:ext uri="{FF2B5EF4-FFF2-40B4-BE49-F238E27FC236}">
                <a16:creationId xmlns:a16="http://schemas.microsoft.com/office/drawing/2014/main" id="{C9E72471-8D1C-432E-8F43-FA7E10C14642}"/>
              </a:ext>
            </a:extLst>
          </p:cNvPr>
          <p:cNvSpPr txBox="1"/>
          <p:nvPr/>
        </p:nvSpPr>
        <p:spPr>
          <a:xfrm>
            <a:off x="8845106" y="6477465"/>
            <a:ext cx="3641142" cy="307777"/>
          </a:xfrm>
          <a:prstGeom prst="rect">
            <a:avLst/>
          </a:prstGeom>
          <a:noFill/>
        </p:spPr>
        <p:txBody>
          <a:bodyPr wrap="square" rtlCol="0">
            <a:spAutoFit/>
          </a:bodyPr>
          <a:lstStyle/>
          <a:p>
            <a:r>
              <a:rPr lang="en-GB" sz="1400" dirty="0" err="1"/>
              <a:t>Katul</a:t>
            </a:r>
            <a:r>
              <a:rPr lang="en-GB" sz="1400" dirty="0"/>
              <a:t> </a:t>
            </a:r>
            <a:r>
              <a:rPr lang="en-GB" sz="1400" i="1" dirty="0"/>
              <a:t>et al. </a:t>
            </a:r>
            <a:r>
              <a:rPr lang="en-GB" sz="1400" dirty="0"/>
              <a:t>2005</a:t>
            </a:r>
            <a:r>
              <a:rPr lang="en-GB" sz="1400" i="1" dirty="0"/>
              <a:t>, </a:t>
            </a:r>
            <a:r>
              <a:rPr lang="en-GB" sz="1400" dirty="0" err="1"/>
              <a:t>Skarpaas</a:t>
            </a:r>
            <a:r>
              <a:rPr lang="en-GB" sz="1400" dirty="0"/>
              <a:t> and Shea 2007</a:t>
            </a:r>
          </a:p>
        </p:txBody>
      </p:sp>
      <p:sp>
        <p:nvSpPr>
          <p:cNvPr id="2" name="Rectangle 1">
            <a:extLst>
              <a:ext uri="{FF2B5EF4-FFF2-40B4-BE49-F238E27FC236}">
                <a16:creationId xmlns:a16="http://schemas.microsoft.com/office/drawing/2014/main" id="{6F91708E-F1E0-4BF3-A054-5DC1B28BB52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F9CF22B-F07A-4FF7-92A8-ED677B33DFD0}"/>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5" name="Rectangle 4">
            <a:extLst>
              <a:ext uri="{FF2B5EF4-FFF2-40B4-BE49-F238E27FC236}">
                <a16:creationId xmlns:a16="http://schemas.microsoft.com/office/drawing/2014/main" id="{CB0E3CF6-97E8-4547-BCD8-836ADD84C5CC}"/>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7F8D8AC7-B34F-4AAE-9E01-9811DC39034E}"/>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825280C-0E06-47EF-B767-F44B37F2E0CF}"/>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FDFD4FCA-CFA8-4F25-A377-94B9128EC720}"/>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D01441E6-E42F-4379-B59E-0541A7B8694F}"/>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B2C6B5DB-EC5C-446F-ADD5-AE2A8C9744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F10D3B8-98D8-4A1A-B39A-D5A31F611BBA}"/>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F0EE3900-B402-4C8C-B6C5-360A9DB2250C}"/>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0D7985BD-5155-4E41-8AE8-64401B9E6A8A}"/>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D1171FBB-53EB-452C-9CA6-BF9654005455}"/>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CC72DAE1-CF6E-411C-B729-EAE001DE7885}"/>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0C3174CC-4C12-45F7-9E40-472A0F4C7D74}"/>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8E56E4CD-8B37-4BE6-95BE-1B9B0979842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E69938DE-FA4A-42D2-B3F0-999DFBC172B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89A1587B-44B2-42BC-9829-3FD52C32D6FF}"/>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E74C3A63-C733-4242-8A71-F97D5A36285B}"/>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F4B7C909-C199-47E8-8409-93BEF18E6D05}"/>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6FC5FC35-93F5-43FF-8B9E-AF369487AD3D}"/>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674BE1A2-5997-4DBF-AEEC-64EA628F15F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6BECB237-035D-496B-8D67-4889380A7AA7}"/>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ECB5C272-5C6B-4152-8726-6B5977A5E8E9}"/>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CB9E87A8-2678-4DE4-AD60-D63323E86F20}"/>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5BC17F49-260C-4C88-BB58-FC53A5339596}"/>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94088F0F-6482-4CF7-A0DE-24EC9FDB68C0}"/>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872791ED-6CBD-4916-B9C6-90114C184F45}"/>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AA60B34C-8692-4659-8451-D09D9CE62047}"/>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C1A6227F-720B-4F27-8853-60AAE5690D3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7AB35C39-D506-4B42-9132-5622AEB97C1C}"/>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073516D2-3977-4E0C-8EAB-BB22A6952C84}"/>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B3B00BEC-445A-485F-9C0C-867D68C4EF2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64EFDD8-7B65-4BD9-AE65-D95F43FD2D75}"/>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DBA8F56A-B362-44E1-A8FB-FA5A881FF1D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37A24E9C-921E-4AC3-B018-E0929E420CD8}"/>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6AE2FB2C-C3D3-4183-A9BD-45D48570F125}"/>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3099E6A8-E1D0-44AC-88DD-D77F6ABE6BC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FB39760F-4350-4A45-94E3-F081DB79BB1E}"/>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20CB8084-3112-42D2-BF6C-57ADF5D6AA8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A57991A2-9961-4106-A246-070CEE2A3B19}"/>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989E454D-54A5-42CB-A2C9-0A6FF7C794E7}"/>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9CF568E5-E4C7-45B9-B6A1-6B4EAAEAB265}"/>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A3A320C9-FB4E-4FFC-BD58-15E6152F97A6}"/>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3D124B7-72F2-4BC6-8058-62B51F2FF61D}"/>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C3452791-C9E2-4A03-A4BE-5FAC2C673E11}"/>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F14C96F6-8E61-4F32-A1E8-1F8458A9CA7D}"/>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338ED132-11F5-4167-89D1-7AFEAF65A7E2}"/>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53338A06-B9DC-4B2D-B67E-BEF760867E0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1AB9809F-6D1F-40EB-88FA-0F0DDACD9CB0}"/>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542FC1DA-C1A2-4559-9CE4-62B0E8039A4C}"/>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B753D742-99BB-4911-89AB-B67D9F79FE01}"/>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402151E9-6C23-4C6B-A7C2-31FF4BFB6461}"/>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A6D2DF17-F7D8-4CB7-B2F8-C8ABE63A94D1}"/>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901032AD-90DB-4916-9AA5-921AE53F009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7549692F-3788-4F08-96DF-952BCEABAF86}"/>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9036C410-C7BD-45C5-A770-4BD6C1F78591}"/>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46E39681-C127-420F-B22D-867B82A7CE5A}"/>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9617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2786475-B6DA-498F-B025-B376F7EAFAD3}"/>
                  </a:ext>
                </a:extLst>
              </p:cNvPr>
              <p:cNvSpPr txBox="1"/>
              <p:nvPr/>
            </p:nvSpPr>
            <p:spPr>
              <a:xfrm>
                <a:off x="586512" y="2405293"/>
                <a:ext cx="5520935" cy="1364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000" b="0" i="1" smtClean="0">
                          <a:solidFill>
                            <a:schemeClr val="tx1"/>
                          </a:solidFill>
                          <a:latin typeface="Cambria Math" panose="02040503050406030204" pitchFamily="18" charset="0"/>
                        </a:rPr>
                        <m:t>𝑝</m:t>
                      </m:r>
                      <m:d>
                        <m:dPr>
                          <m:ctrlPr>
                            <a:rPr lang="en-GB" sz="3000" b="0" i="1" smtClean="0">
                              <a:solidFill>
                                <a:schemeClr val="tx1"/>
                              </a:solidFill>
                              <a:latin typeface="Cambria Math" panose="02040503050406030204" pitchFamily="18" charset="0"/>
                            </a:rPr>
                          </m:ctrlPr>
                        </m:dPr>
                        <m:e>
                          <m:r>
                            <a:rPr lang="en-GB" sz="3000" b="0" i="1" smtClean="0">
                              <a:solidFill>
                                <a:schemeClr val="tx1"/>
                              </a:solidFill>
                              <a:latin typeface="Cambria Math" panose="02040503050406030204" pitchFamily="18" charset="0"/>
                            </a:rPr>
                            <m:t>𝑟</m:t>
                          </m:r>
                        </m:e>
                      </m:d>
                      <m:r>
                        <a:rPr lang="en-GB" sz="3000" b="0" i="1" smtClean="0">
                          <a:solidFill>
                            <a:schemeClr val="tx1"/>
                          </a:solidFill>
                          <a:latin typeface="Cambria Math" panose="02040503050406030204" pitchFamily="18" charset="0"/>
                        </a:rPr>
                        <m:t>=</m:t>
                      </m:r>
                      <m:rad>
                        <m:radPr>
                          <m:degHide m:val="on"/>
                          <m:ctrlPr>
                            <a:rPr lang="en-GB" sz="3000" b="0" i="1" smtClean="0">
                              <a:solidFill>
                                <a:schemeClr val="tx1"/>
                              </a:solidFill>
                              <a:latin typeface="Cambria Math" panose="02040503050406030204" pitchFamily="18" charset="0"/>
                            </a:rPr>
                          </m:ctrlPr>
                        </m:radPr>
                        <m:deg/>
                        <m:e>
                          <m:f>
                            <m:fPr>
                              <m:ctrlPr>
                                <a:rPr lang="en-GB" sz="3000" b="0" i="1" smtClean="0">
                                  <a:solidFill>
                                    <a:schemeClr val="tx1"/>
                                  </a:solidFill>
                                  <a:latin typeface="Cambria Math" panose="02040503050406030204" pitchFamily="18" charset="0"/>
                                </a:rPr>
                              </m:ctrlPr>
                            </m:fPr>
                            <m:num>
                              <m:r>
                                <a:rPr lang="en-GB" sz="3000" b="0" i="1" smtClean="0">
                                  <a:solidFill>
                                    <a:schemeClr val="tx1"/>
                                  </a:solidFill>
                                  <a:latin typeface="Cambria Math" panose="02040503050406030204" pitchFamily="18" charset="0"/>
                                  <a:ea typeface="Cambria Math" panose="02040503050406030204" pitchFamily="18" charset="0"/>
                                </a:rPr>
                                <m:t>𝜆</m:t>
                              </m:r>
                            </m:num>
                            <m:den>
                              <m:r>
                                <a:rPr lang="en-GB" sz="3000" b="0" i="1" smtClean="0">
                                  <a:solidFill>
                                    <a:schemeClr val="tx1"/>
                                  </a:solidFill>
                                  <a:latin typeface="Cambria Math" panose="02040503050406030204" pitchFamily="18" charset="0"/>
                                </a:rPr>
                                <m:t>2</m:t>
                              </m:r>
                              <m:r>
                                <a:rPr lang="en-GB" sz="3000" b="0" i="1" smtClean="0">
                                  <a:solidFill>
                                    <a:schemeClr val="tx1"/>
                                  </a:solidFill>
                                  <a:latin typeface="Cambria Math" panose="02040503050406030204" pitchFamily="18" charset="0"/>
                                  <a:ea typeface="Cambria Math" panose="02040503050406030204" pitchFamily="18" charset="0"/>
                                </a:rPr>
                                <m:t>𝜋</m:t>
                              </m:r>
                              <m:sSup>
                                <m:sSupPr>
                                  <m:ctrlPr>
                                    <a:rPr lang="en-GB" sz="3000" b="0" i="1" smtClean="0">
                                      <a:solidFill>
                                        <a:schemeClr val="tx1"/>
                                      </a:solidFill>
                                      <a:latin typeface="Cambria Math" panose="02040503050406030204" pitchFamily="18" charset="0"/>
                                      <a:ea typeface="Cambria Math" panose="02040503050406030204" pitchFamily="18" charset="0"/>
                                    </a:rPr>
                                  </m:ctrlPr>
                                </m:sSupPr>
                                <m:e>
                                  <m:r>
                                    <a:rPr lang="en-GB" sz="3000" b="0" i="1" smtClean="0">
                                      <a:solidFill>
                                        <a:schemeClr val="tx1"/>
                                      </a:solidFill>
                                      <a:latin typeface="Cambria Math" panose="02040503050406030204" pitchFamily="18" charset="0"/>
                                      <a:ea typeface="Cambria Math" panose="02040503050406030204" pitchFamily="18" charset="0"/>
                                    </a:rPr>
                                    <m:t>𝑟</m:t>
                                  </m:r>
                                </m:e>
                                <m:sup>
                                  <m:r>
                                    <a:rPr lang="en-GB" sz="3000" b="0" i="1" smtClean="0">
                                      <a:solidFill>
                                        <a:schemeClr val="tx1"/>
                                      </a:solidFill>
                                      <a:latin typeface="Cambria Math" panose="02040503050406030204" pitchFamily="18" charset="0"/>
                                      <a:ea typeface="Cambria Math" panose="02040503050406030204" pitchFamily="18" charset="0"/>
                                    </a:rPr>
                                    <m:t>3</m:t>
                                  </m:r>
                                </m:sup>
                              </m:sSup>
                            </m:den>
                          </m:f>
                        </m:e>
                      </m:rad>
                      <m:r>
                        <m:rPr>
                          <m:sty m:val="p"/>
                        </m:rPr>
                        <a:rPr lang="en-GB" sz="3000" b="0" i="0" smtClean="0">
                          <a:solidFill>
                            <a:schemeClr val="tx1"/>
                          </a:solidFill>
                          <a:latin typeface="Cambria Math" panose="02040503050406030204" pitchFamily="18" charset="0"/>
                        </a:rPr>
                        <m:t>exp</m:t>
                      </m:r>
                      <m:r>
                        <a:rPr lang="en-GB" sz="3000" b="0" i="1" smtClean="0">
                          <a:solidFill>
                            <a:schemeClr val="tx1"/>
                          </a:solidFill>
                          <a:latin typeface="Cambria Math" panose="02040503050406030204" pitchFamily="18" charset="0"/>
                        </a:rPr>
                        <m:t>⁡</m:t>
                      </m:r>
                      <m:d>
                        <m:dPr>
                          <m:ctrlPr>
                            <a:rPr lang="en-GB" sz="3000" b="0" i="1" smtClean="0">
                              <a:solidFill>
                                <a:schemeClr val="tx1"/>
                              </a:solidFill>
                              <a:latin typeface="Cambria Math" panose="02040503050406030204" pitchFamily="18" charset="0"/>
                            </a:rPr>
                          </m:ctrlPr>
                        </m:dPr>
                        <m:e>
                          <m:r>
                            <a:rPr lang="en-GB" sz="3000" i="1">
                              <a:solidFill>
                                <a:schemeClr val="tx1"/>
                              </a:solidFill>
                              <a:latin typeface="Cambria Math" panose="02040503050406030204" pitchFamily="18" charset="0"/>
                            </a:rPr>
                            <m:t>−</m:t>
                          </m:r>
                          <m:f>
                            <m:fPr>
                              <m:ctrlPr>
                                <a:rPr lang="en-GB" sz="3000" i="1">
                                  <a:solidFill>
                                    <a:schemeClr val="tx1"/>
                                  </a:solidFill>
                                  <a:latin typeface="Cambria Math" panose="02040503050406030204" pitchFamily="18" charset="0"/>
                                </a:rPr>
                              </m:ctrlPr>
                            </m:fPr>
                            <m:num>
                              <m:r>
                                <a:rPr lang="en-GB" sz="3000" i="1">
                                  <a:solidFill>
                                    <a:schemeClr val="tx1"/>
                                  </a:solidFill>
                                  <a:latin typeface="Cambria Math" panose="02040503050406030204" pitchFamily="18" charset="0"/>
                                  <a:ea typeface="Cambria Math" panose="02040503050406030204" pitchFamily="18" charset="0"/>
                                </a:rPr>
                                <m:t>𝜆</m:t>
                              </m:r>
                              <m:sSup>
                                <m:sSupPr>
                                  <m:ctrlPr>
                                    <a:rPr lang="en-GB" sz="3000" i="1">
                                      <a:solidFill>
                                        <a:schemeClr val="tx1"/>
                                      </a:solidFill>
                                      <a:latin typeface="Cambria Math" panose="02040503050406030204" pitchFamily="18" charset="0"/>
                                      <a:ea typeface="Cambria Math" panose="02040503050406030204" pitchFamily="18" charset="0"/>
                                    </a:rPr>
                                  </m:ctrlPr>
                                </m:sSupPr>
                                <m:e>
                                  <m:d>
                                    <m:dPr>
                                      <m:ctrlPr>
                                        <a:rPr lang="en-GB" sz="3000" i="1">
                                          <a:solidFill>
                                            <a:schemeClr val="tx1"/>
                                          </a:solidFill>
                                          <a:latin typeface="Cambria Math" panose="02040503050406030204" pitchFamily="18" charset="0"/>
                                          <a:ea typeface="Cambria Math" panose="02040503050406030204" pitchFamily="18" charset="0"/>
                                        </a:rPr>
                                      </m:ctrlPr>
                                    </m:dPr>
                                    <m:e>
                                      <m:r>
                                        <a:rPr lang="en-GB" sz="3000" i="1">
                                          <a:solidFill>
                                            <a:schemeClr val="tx1"/>
                                          </a:solidFill>
                                          <a:latin typeface="Cambria Math" panose="02040503050406030204" pitchFamily="18" charset="0"/>
                                          <a:ea typeface="Cambria Math" panose="02040503050406030204" pitchFamily="18" charset="0"/>
                                        </a:rPr>
                                        <m:t>𝑟</m:t>
                                      </m:r>
                                      <m:r>
                                        <a:rPr lang="en-GB" sz="3000" i="1">
                                          <a:solidFill>
                                            <a:schemeClr val="tx1"/>
                                          </a:solidFill>
                                          <a:latin typeface="Cambria Math" panose="02040503050406030204" pitchFamily="18" charset="0"/>
                                          <a:ea typeface="Cambria Math" panose="02040503050406030204" pitchFamily="18" charset="0"/>
                                        </a:rPr>
                                        <m:t>−</m:t>
                                      </m:r>
                                      <m:r>
                                        <a:rPr lang="en-GB" sz="3000" i="1">
                                          <a:solidFill>
                                            <a:schemeClr val="tx1"/>
                                          </a:solidFill>
                                          <a:latin typeface="Cambria Math" panose="02040503050406030204" pitchFamily="18" charset="0"/>
                                          <a:ea typeface="Cambria Math" panose="02040503050406030204" pitchFamily="18" charset="0"/>
                                        </a:rPr>
                                        <m:t>𝜇</m:t>
                                      </m:r>
                                    </m:e>
                                  </m:d>
                                </m:e>
                                <m:sup>
                                  <m:r>
                                    <a:rPr lang="en-GB" sz="3000" i="1">
                                      <a:solidFill>
                                        <a:schemeClr val="tx1"/>
                                      </a:solidFill>
                                      <a:latin typeface="Cambria Math" panose="02040503050406030204" pitchFamily="18" charset="0"/>
                                      <a:ea typeface="Cambria Math" panose="02040503050406030204" pitchFamily="18" charset="0"/>
                                    </a:rPr>
                                    <m:t>2</m:t>
                                  </m:r>
                                </m:sup>
                              </m:sSup>
                            </m:num>
                            <m:den>
                              <m:r>
                                <a:rPr lang="en-GB" sz="3000" i="1">
                                  <a:solidFill>
                                    <a:schemeClr val="tx1"/>
                                  </a:solidFill>
                                  <a:latin typeface="Cambria Math" panose="02040503050406030204" pitchFamily="18" charset="0"/>
                                </a:rPr>
                                <m:t>2</m:t>
                              </m:r>
                              <m:r>
                                <a:rPr lang="en-GB" sz="3000" i="1">
                                  <a:solidFill>
                                    <a:schemeClr val="tx1"/>
                                  </a:solidFill>
                                  <a:latin typeface="Cambria Math" panose="02040503050406030204" pitchFamily="18" charset="0"/>
                                </a:rPr>
                                <m:t>𝑟</m:t>
                              </m:r>
                              <m:sSup>
                                <m:sSupPr>
                                  <m:ctrlPr>
                                    <a:rPr lang="en-GB" sz="3000" i="1">
                                      <a:solidFill>
                                        <a:schemeClr val="tx1"/>
                                      </a:solidFill>
                                      <a:latin typeface="Cambria Math" panose="02040503050406030204" pitchFamily="18" charset="0"/>
                                    </a:rPr>
                                  </m:ctrlPr>
                                </m:sSupPr>
                                <m:e>
                                  <m:r>
                                    <a:rPr lang="en-GB" sz="3000" i="1">
                                      <a:solidFill>
                                        <a:schemeClr val="tx1"/>
                                      </a:solidFill>
                                      <a:latin typeface="Cambria Math" panose="02040503050406030204" pitchFamily="18" charset="0"/>
                                      <a:ea typeface="Cambria Math" panose="02040503050406030204" pitchFamily="18" charset="0"/>
                                    </a:rPr>
                                    <m:t>𝜇</m:t>
                                  </m:r>
                                </m:e>
                                <m:sup>
                                  <m:r>
                                    <a:rPr lang="en-GB" sz="3000" i="1">
                                      <a:solidFill>
                                        <a:schemeClr val="tx1"/>
                                      </a:solidFill>
                                      <a:latin typeface="Cambria Math" panose="02040503050406030204" pitchFamily="18" charset="0"/>
                                    </a:rPr>
                                    <m:t>2</m:t>
                                  </m:r>
                                </m:sup>
                              </m:sSup>
                            </m:den>
                          </m:f>
                        </m:e>
                      </m:d>
                    </m:oMath>
                  </m:oMathPara>
                </a14:m>
                <a:endParaRPr lang="en-GB" sz="3000" dirty="0">
                  <a:solidFill>
                    <a:schemeClr val="tx1"/>
                  </a:solidFill>
                </a:endParaRPr>
              </a:p>
            </p:txBody>
          </p:sp>
        </mc:Choice>
        <mc:Fallback xmlns="">
          <p:sp>
            <p:nvSpPr>
              <p:cNvPr id="4" name="TextBox 3">
                <a:extLst>
                  <a:ext uri="{FF2B5EF4-FFF2-40B4-BE49-F238E27FC236}">
                    <a16:creationId xmlns:a16="http://schemas.microsoft.com/office/drawing/2014/main" id="{62786475-B6DA-498F-B025-B376F7EAFAD3}"/>
                  </a:ext>
                </a:extLst>
              </p:cNvPr>
              <p:cNvSpPr txBox="1">
                <a:spLocks noRot="1" noChangeAspect="1" noMove="1" noResize="1" noEditPoints="1" noAdjustHandles="1" noChangeArrowheads="1" noChangeShapeType="1" noTextEdit="1"/>
              </p:cNvSpPr>
              <p:nvPr/>
            </p:nvSpPr>
            <p:spPr>
              <a:xfrm>
                <a:off x="586512" y="2405293"/>
                <a:ext cx="5520935" cy="1364028"/>
              </a:xfrm>
              <a:prstGeom prst="rect">
                <a:avLst/>
              </a:prstGeom>
              <a:blipFill>
                <a:blip r:embed="rId2"/>
                <a:stretch>
                  <a:fillRect b="-448"/>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99F792CB-680E-4C8E-88F2-71CDA4F23727}"/>
              </a:ext>
            </a:extLst>
          </p:cNvPr>
          <p:cNvSpPr txBox="1"/>
          <p:nvPr/>
        </p:nvSpPr>
        <p:spPr>
          <a:xfrm>
            <a:off x="8062173" y="4703627"/>
            <a:ext cx="3541853" cy="1200329"/>
          </a:xfrm>
          <a:prstGeom prst="rect">
            <a:avLst/>
          </a:prstGeom>
          <a:noFill/>
        </p:spPr>
        <p:txBody>
          <a:bodyPr wrap="square" rtlCol="0">
            <a:spAutoFit/>
          </a:bodyPr>
          <a:lstStyle/>
          <a:p>
            <a:r>
              <a:rPr lang="en-GB" b="1" i="1" dirty="0"/>
              <a:t>Mean/location parameter </a:t>
            </a:r>
            <a:r>
              <a:rPr lang="en-GB" dirty="0"/>
              <a:t>from:</a:t>
            </a:r>
          </a:p>
          <a:p>
            <a:pPr marL="285750" indent="-285750">
              <a:buFont typeface="Arial" panose="020B0604020202020204" pitchFamily="34" charset="0"/>
              <a:buChar char="•"/>
            </a:pPr>
            <a:r>
              <a:rPr lang="en-GB" dirty="0"/>
              <a:t>Mean wind speed</a:t>
            </a:r>
          </a:p>
          <a:p>
            <a:pPr marL="285750" indent="-285750">
              <a:buFont typeface="Arial" panose="020B0604020202020204" pitchFamily="34" charset="0"/>
              <a:buChar char="•"/>
            </a:pPr>
            <a:r>
              <a:rPr lang="en-GB" dirty="0"/>
              <a:t>Seed release height</a:t>
            </a:r>
          </a:p>
          <a:p>
            <a:pPr marL="285750" indent="-285750">
              <a:buFont typeface="Arial" panose="020B0604020202020204" pitchFamily="34" charset="0"/>
              <a:buChar char="•"/>
            </a:pPr>
            <a:r>
              <a:rPr lang="en-GB" dirty="0"/>
              <a:t>Seed terminal velocity</a:t>
            </a:r>
          </a:p>
        </p:txBody>
      </p:sp>
      <p:sp>
        <p:nvSpPr>
          <p:cNvPr id="58" name="TextBox 57">
            <a:extLst>
              <a:ext uri="{FF2B5EF4-FFF2-40B4-BE49-F238E27FC236}">
                <a16:creationId xmlns:a16="http://schemas.microsoft.com/office/drawing/2014/main" id="{42941E56-F50A-4A9D-806B-C7309E72A4A5}"/>
              </a:ext>
            </a:extLst>
          </p:cNvPr>
          <p:cNvSpPr txBox="1"/>
          <p:nvPr/>
        </p:nvSpPr>
        <p:spPr>
          <a:xfrm>
            <a:off x="3604432" y="4703627"/>
            <a:ext cx="4252562" cy="1477328"/>
          </a:xfrm>
          <a:prstGeom prst="rect">
            <a:avLst/>
          </a:prstGeom>
          <a:noFill/>
        </p:spPr>
        <p:txBody>
          <a:bodyPr wrap="square" rtlCol="0">
            <a:spAutoFit/>
          </a:bodyPr>
          <a:lstStyle/>
          <a:p>
            <a:r>
              <a:rPr lang="en-GB" b="1" i="1" dirty="0"/>
              <a:t>Scale parameter </a:t>
            </a:r>
            <a:r>
              <a:rPr lang="en-GB" dirty="0"/>
              <a:t>from:</a:t>
            </a:r>
          </a:p>
          <a:p>
            <a:pPr marL="285750" indent="-285750">
              <a:buFont typeface="Arial" panose="020B0604020202020204" pitchFamily="34" charset="0"/>
              <a:buChar char="•"/>
            </a:pPr>
            <a:r>
              <a:rPr lang="en-GB" dirty="0"/>
              <a:t>Mean wind speed</a:t>
            </a:r>
          </a:p>
          <a:p>
            <a:pPr marL="285750" indent="-285750">
              <a:buFont typeface="Arial" panose="020B0604020202020204" pitchFamily="34" charset="0"/>
              <a:buChar char="•"/>
            </a:pPr>
            <a:r>
              <a:rPr lang="en-GB" dirty="0"/>
              <a:t>Wind measurement height</a:t>
            </a:r>
          </a:p>
          <a:p>
            <a:pPr marL="285750" indent="-285750">
              <a:buFont typeface="Arial" panose="020B0604020202020204" pitchFamily="34" charset="0"/>
              <a:buChar char="•"/>
            </a:pPr>
            <a:r>
              <a:rPr lang="en-GB" dirty="0"/>
              <a:t>Vegetation cover characteristics</a:t>
            </a:r>
          </a:p>
          <a:p>
            <a:pPr marL="285750" indent="-285750">
              <a:buFont typeface="Arial" panose="020B0604020202020204" pitchFamily="34" charset="0"/>
              <a:buChar char="•"/>
            </a:pPr>
            <a:r>
              <a:rPr lang="en-GB" dirty="0"/>
              <a:t>Seed release height</a:t>
            </a:r>
          </a:p>
        </p:txBody>
      </p:sp>
      <p:sp>
        <p:nvSpPr>
          <p:cNvPr id="59" name="TextBox 58">
            <a:extLst>
              <a:ext uri="{FF2B5EF4-FFF2-40B4-BE49-F238E27FC236}">
                <a16:creationId xmlns:a16="http://schemas.microsoft.com/office/drawing/2014/main" id="{B260BCEE-ABE3-4E68-96B4-1139FBFED963}"/>
              </a:ext>
            </a:extLst>
          </p:cNvPr>
          <p:cNvSpPr txBox="1"/>
          <p:nvPr/>
        </p:nvSpPr>
        <p:spPr>
          <a:xfrm>
            <a:off x="660417" y="4703628"/>
            <a:ext cx="2495504" cy="1200329"/>
          </a:xfrm>
          <a:prstGeom prst="rect">
            <a:avLst/>
          </a:prstGeom>
          <a:noFill/>
        </p:spPr>
        <p:txBody>
          <a:bodyPr wrap="square" rtlCol="0">
            <a:spAutoFit/>
          </a:bodyPr>
          <a:lstStyle/>
          <a:p>
            <a:r>
              <a:rPr lang="en-GB" b="1" i="1" dirty="0"/>
              <a:t>Dispersal kernel </a:t>
            </a:r>
            <a:r>
              <a:rPr lang="en-GB" dirty="0"/>
              <a:t>giving probability density for a seed travelling distance </a:t>
            </a:r>
            <a:r>
              <a:rPr lang="en-GB" i="1" dirty="0"/>
              <a:t>r</a:t>
            </a:r>
            <a:r>
              <a:rPr lang="en-GB" dirty="0"/>
              <a:t> from release</a:t>
            </a:r>
          </a:p>
        </p:txBody>
      </p:sp>
      <p:sp>
        <p:nvSpPr>
          <p:cNvPr id="6" name="Oval 5">
            <a:extLst>
              <a:ext uri="{FF2B5EF4-FFF2-40B4-BE49-F238E27FC236}">
                <a16:creationId xmlns:a16="http://schemas.microsoft.com/office/drawing/2014/main" id="{9C4F6E51-4120-43F3-AF99-5EF526BC084B}"/>
              </a:ext>
            </a:extLst>
          </p:cNvPr>
          <p:cNvSpPr/>
          <p:nvPr/>
        </p:nvSpPr>
        <p:spPr>
          <a:xfrm>
            <a:off x="530446" y="2765514"/>
            <a:ext cx="927964" cy="868937"/>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0" name="Oval 59">
            <a:extLst>
              <a:ext uri="{FF2B5EF4-FFF2-40B4-BE49-F238E27FC236}">
                <a16:creationId xmlns:a16="http://schemas.microsoft.com/office/drawing/2014/main" id="{914DD880-6C21-431F-AB52-6864220E86F2}"/>
              </a:ext>
            </a:extLst>
          </p:cNvPr>
          <p:cNvSpPr/>
          <p:nvPr/>
        </p:nvSpPr>
        <p:spPr>
          <a:xfrm>
            <a:off x="4143536" y="2655307"/>
            <a:ext cx="432000" cy="4320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1" name="Oval 60">
            <a:extLst>
              <a:ext uri="{FF2B5EF4-FFF2-40B4-BE49-F238E27FC236}">
                <a16:creationId xmlns:a16="http://schemas.microsoft.com/office/drawing/2014/main" id="{59259989-4EDB-4C8E-BA1C-58EC27362C33}"/>
              </a:ext>
            </a:extLst>
          </p:cNvPr>
          <p:cNvSpPr/>
          <p:nvPr/>
        </p:nvSpPr>
        <p:spPr>
          <a:xfrm>
            <a:off x="5161812" y="2693282"/>
            <a:ext cx="432000" cy="4320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8" name="Straight Connector 7">
            <a:extLst>
              <a:ext uri="{FF2B5EF4-FFF2-40B4-BE49-F238E27FC236}">
                <a16:creationId xmlns:a16="http://schemas.microsoft.com/office/drawing/2014/main" id="{AD9C6389-E109-4D18-A17B-DC4B49100890}"/>
              </a:ext>
            </a:extLst>
          </p:cNvPr>
          <p:cNvCxnSpPr/>
          <p:nvPr/>
        </p:nvCxnSpPr>
        <p:spPr>
          <a:xfrm flipH="1" flipV="1">
            <a:off x="1195651" y="3634451"/>
            <a:ext cx="525517" cy="106917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0AB0F86-771F-4DD5-8A58-121EBE6C142A}"/>
              </a:ext>
            </a:extLst>
          </p:cNvPr>
          <p:cNvCxnSpPr>
            <a:cxnSpLocks/>
          </p:cNvCxnSpPr>
          <p:nvPr/>
        </p:nvCxnSpPr>
        <p:spPr>
          <a:xfrm flipH="1" flipV="1">
            <a:off x="5570484" y="3085875"/>
            <a:ext cx="3306788" cy="161775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C0D32E3-3AD8-4626-ADBA-28972D4D75E1}"/>
              </a:ext>
            </a:extLst>
          </p:cNvPr>
          <p:cNvCxnSpPr>
            <a:cxnSpLocks/>
          </p:cNvCxnSpPr>
          <p:nvPr/>
        </p:nvCxnSpPr>
        <p:spPr>
          <a:xfrm flipH="1" flipV="1">
            <a:off x="4333463" y="3125282"/>
            <a:ext cx="150658" cy="157834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E5FC3788-BC0B-442B-9438-155CD1E9F9D9}"/>
              </a:ext>
            </a:extLst>
          </p:cNvPr>
          <p:cNvSpPr txBox="1"/>
          <p:nvPr/>
        </p:nvSpPr>
        <p:spPr>
          <a:xfrm>
            <a:off x="530446" y="1061766"/>
            <a:ext cx="7788297" cy="769441"/>
          </a:xfrm>
          <a:prstGeom prst="rect">
            <a:avLst/>
          </a:prstGeom>
          <a:noFill/>
        </p:spPr>
        <p:txBody>
          <a:bodyPr wrap="square" rtlCol="0">
            <a:spAutoFit/>
          </a:bodyPr>
          <a:lstStyle/>
          <a:p>
            <a:r>
              <a:rPr lang="en-GB" sz="2200" dirty="0"/>
              <a:t>Wind dispersal can be simulated using an inverse Gaussian distribution based on a mechanistic fluid dynamics model:</a:t>
            </a:r>
          </a:p>
        </p:txBody>
      </p:sp>
      <p:sp>
        <p:nvSpPr>
          <p:cNvPr id="57" name="TextBox 56">
            <a:extLst>
              <a:ext uri="{FF2B5EF4-FFF2-40B4-BE49-F238E27FC236}">
                <a16:creationId xmlns:a16="http://schemas.microsoft.com/office/drawing/2014/main" id="{FEC63F09-73FB-4279-B643-C96CC892910A}"/>
              </a:ext>
            </a:extLst>
          </p:cNvPr>
          <p:cNvSpPr txBox="1"/>
          <p:nvPr/>
        </p:nvSpPr>
        <p:spPr>
          <a:xfrm>
            <a:off x="8845106" y="6477465"/>
            <a:ext cx="3641142" cy="307777"/>
          </a:xfrm>
          <a:prstGeom prst="rect">
            <a:avLst/>
          </a:prstGeom>
          <a:noFill/>
        </p:spPr>
        <p:txBody>
          <a:bodyPr wrap="square" rtlCol="0">
            <a:spAutoFit/>
          </a:bodyPr>
          <a:lstStyle/>
          <a:p>
            <a:r>
              <a:rPr lang="en-GB" sz="1400" dirty="0" err="1"/>
              <a:t>Katul</a:t>
            </a:r>
            <a:r>
              <a:rPr lang="en-GB" sz="1400" dirty="0"/>
              <a:t> </a:t>
            </a:r>
            <a:r>
              <a:rPr lang="en-GB" sz="1400" i="1" dirty="0"/>
              <a:t>et al. </a:t>
            </a:r>
            <a:r>
              <a:rPr lang="en-GB" sz="1400" dirty="0"/>
              <a:t>2005</a:t>
            </a:r>
            <a:r>
              <a:rPr lang="en-GB" sz="1400" i="1" dirty="0"/>
              <a:t>, </a:t>
            </a:r>
            <a:r>
              <a:rPr lang="en-GB" sz="1400" dirty="0" err="1"/>
              <a:t>Skarpaas</a:t>
            </a:r>
            <a:r>
              <a:rPr lang="en-GB" sz="1400" dirty="0"/>
              <a:t> and Shea 2007</a:t>
            </a:r>
          </a:p>
        </p:txBody>
      </p:sp>
      <p:sp>
        <p:nvSpPr>
          <p:cNvPr id="2" name="Rectangle 1">
            <a:extLst>
              <a:ext uri="{FF2B5EF4-FFF2-40B4-BE49-F238E27FC236}">
                <a16:creationId xmlns:a16="http://schemas.microsoft.com/office/drawing/2014/main" id="{D0649306-034B-499B-BDA1-2B764A5EEF04}"/>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CA3FF1FB-595E-478B-ACB2-AC60F2DE505E}"/>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7" name="Rectangle 6">
            <a:extLst>
              <a:ext uri="{FF2B5EF4-FFF2-40B4-BE49-F238E27FC236}">
                <a16:creationId xmlns:a16="http://schemas.microsoft.com/office/drawing/2014/main" id="{BBD90B05-763A-4104-9C1B-9D8693778C24}"/>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058ED712-886C-45A5-A5EE-816E828A5FF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90F03B8D-D2E6-4A3F-B304-8F8833DD032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0439E60D-4D7F-493E-99F8-EA9DB9233EE1}"/>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8845C7-EA1C-4E49-A9E4-FEDF44CE5A15}"/>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2D17451-B0ED-41B9-920D-A7EE56E36EB2}"/>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448905CF-2C58-4746-87CE-A08358127BFC}"/>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E78B8EB1-E21C-4B86-9485-D78341F360C6}"/>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1ED04EA8-424C-4C9E-928B-2CC36AAD35A9}"/>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547D29DA-A6C8-4F06-85E1-34C4EC4FE464}"/>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0267BF33-BDF1-4F27-A24B-B4CA4E98D0FC}"/>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A6366C0A-6458-4193-B0BB-1CBC000753D9}"/>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B02D4DFC-AE3F-4BC7-8EA3-AD95F9FEEFC6}"/>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DAF8FEEC-5EEF-41C1-90F6-AA75617D5BB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60C0F079-DCE7-4355-91F4-F34AFEC853F1}"/>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E7CA9FEE-9C0A-4186-8896-8B1EDC733676}"/>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958B77BE-4EC3-4A96-A7D8-A860DF18FEC9}"/>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550E3C5E-C3A0-46D7-860B-ACAB7BA0148F}"/>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6A2F200D-425B-4A90-BAA6-843C144F90D8}"/>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A2987EA1-88D7-4EAF-A981-8B4E2C6910FA}"/>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1D2A9D7D-2BA5-448D-9E8A-C3A3DF04D56F}"/>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2545219E-D42D-4753-8F43-5837DD372EA2}"/>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C4B75919-B1A5-4921-86F6-802BA61AC4E7}"/>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13F63779-797B-4AC4-9A5E-7E74591454AF}"/>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2EC2896D-60FC-41A5-BCC5-6965D768990F}"/>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1A31B5B7-16FB-4972-9B4B-3CBB23EFA266}"/>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663039C3-5DB8-46DF-9FA1-EC8194AC8787}"/>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CBA3BB43-CBB0-4C8C-AEAB-6A9551A7B6CF}"/>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6DE3806B-BF01-4668-9ABD-9672F3B7A1D4}"/>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610CD313-5086-48BC-8DC7-1DE7015CDD68}"/>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C60BE849-5B5F-47F8-A6F6-DCCCBF648A08}"/>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B37E0C53-10FC-449C-B593-CC305EB9D5B4}"/>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2A61A88-D18D-420F-8BB9-DBDD45A2DDE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32833882-9083-4F89-8114-08C13C40F949}"/>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B8A9CC6B-B6CA-46AF-A8CE-3E56F3841C1C}"/>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1DC2F6EF-B939-4CC3-AFE4-962848FF4322}"/>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29614B91-DF05-4B59-A9B2-9C805C40E400}"/>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033C3829-97B1-4262-8303-9A45ACDEA40B}"/>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47C81685-D991-47A2-8762-233E7C6B4B02}"/>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47948FC6-F3B5-4544-883B-59C563323E15}"/>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A4D746A6-D182-4CBF-8BC9-CC4797E4D07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38F3BD05-D4D8-42A2-B9CA-1CF9223E6F6C}"/>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E3B2F66A-5273-4794-9F10-3355B0FD5D8E}"/>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32B31661-1CE6-4301-BC41-191B2A2690DA}"/>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7CB5979D-465B-49E3-BC57-C70EA1EFB0CC}"/>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40C5CE2B-B631-479C-A65B-7CBEB4CD0B0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A400E710-2C8A-443A-91B5-AE5B705CDD94}"/>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0E59643A-06AF-4A18-8589-B0B43C3A8048}"/>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359A867C-EA88-4C18-BC24-CDEDA11F643D}"/>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FD5BA969-F810-407B-8915-968EBEC32A7A}"/>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B6B9F9D7-8620-40A7-A80D-FFDD4A41AB69}"/>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357D23A1-56BC-4544-B4A6-AC30586EDABD}"/>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D99EFDF5-9483-4B73-A42C-3A383015907B}"/>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Rectangle 171">
            <a:extLst>
              <a:ext uri="{FF2B5EF4-FFF2-40B4-BE49-F238E27FC236}">
                <a16:creationId xmlns:a16="http://schemas.microsoft.com/office/drawing/2014/main" id="{018E732A-AA7A-46A6-83EF-A30501AD2F10}"/>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Rectangle 173">
            <a:extLst>
              <a:ext uri="{FF2B5EF4-FFF2-40B4-BE49-F238E27FC236}">
                <a16:creationId xmlns:a16="http://schemas.microsoft.com/office/drawing/2014/main" id="{3527B1E6-DE70-4341-A9F9-BDCF7C113EF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2651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58">
            <a:extLst>
              <a:ext uri="{FF2B5EF4-FFF2-40B4-BE49-F238E27FC236}">
                <a16:creationId xmlns:a16="http://schemas.microsoft.com/office/drawing/2014/main" id="{581DD5D0-096B-4E21-9E12-7969F6C0623C}"/>
              </a:ext>
            </a:extLst>
          </p:cNvPr>
          <p:cNvPicPr preferRelativeResize="0">
            <a:picLocks/>
          </p:cNvPicPr>
          <p:nvPr/>
        </p:nvPicPr>
        <p:blipFill rotWithShape="1">
          <a:blip r:embed="rId2"/>
          <a:srcRect l="22215" t="18451" r="25942"/>
          <a:stretch/>
        </p:blipFill>
        <p:spPr>
          <a:xfrm>
            <a:off x="496009" y="904979"/>
            <a:ext cx="5576400" cy="5576400"/>
          </a:xfrm>
          <a:prstGeom prst="rect">
            <a:avLst/>
          </a:prstGeom>
          <a:ln>
            <a:solidFill>
              <a:schemeClr val="tx1"/>
            </a:solidFill>
          </a:ln>
        </p:spPr>
      </p:pic>
      <p:sp>
        <p:nvSpPr>
          <p:cNvPr id="61" name="TextBox 60">
            <a:extLst>
              <a:ext uri="{FF2B5EF4-FFF2-40B4-BE49-F238E27FC236}">
                <a16:creationId xmlns:a16="http://schemas.microsoft.com/office/drawing/2014/main" id="{82D06999-0AE7-4ECF-991E-2E1A6D737DA5}"/>
              </a:ext>
            </a:extLst>
          </p:cNvPr>
          <p:cNvSpPr txBox="1"/>
          <p:nvPr/>
        </p:nvSpPr>
        <p:spPr>
          <a:xfrm>
            <a:off x="6524188" y="858406"/>
            <a:ext cx="5018609" cy="2092881"/>
          </a:xfrm>
          <a:prstGeom prst="rect">
            <a:avLst/>
          </a:prstGeom>
          <a:noFill/>
        </p:spPr>
        <p:txBody>
          <a:bodyPr wrap="square" rtlCol="0">
            <a:spAutoFit/>
          </a:bodyPr>
          <a:lstStyle/>
          <a:p>
            <a:r>
              <a:rPr lang="en-GB" sz="2600" dirty="0"/>
              <a:t>This wind dispersal model has been tested in several systems, including in </a:t>
            </a:r>
            <a:r>
              <a:rPr lang="en-GB" sz="2600" i="1" dirty="0"/>
              <a:t>Carduus nutans </a:t>
            </a:r>
            <a:r>
              <a:rPr lang="en-GB" sz="2600" dirty="0"/>
              <a:t>and </a:t>
            </a:r>
            <a:r>
              <a:rPr lang="en-GB" sz="2600" i="1" dirty="0"/>
              <a:t>Carduus </a:t>
            </a:r>
            <a:r>
              <a:rPr lang="en-GB" sz="2600" i="1" dirty="0" err="1"/>
              <a:t>acanthoides</a:t>
            </a:r>
            <a:r>
              <a:rPr lang="en-GB" sz="2600" i="1" dirty="0"/>
              <a:t>, </a:t>
            </a:r>
            <a:r>
              <a:rPr lang="en-GB" sz="2600" dirty="0"/>
              <a:t>and can quantify dispersal reasonably well.</a:t>
            </a:r>
          </a:p>
        </p:txBody>
      </p:sp>
      <p:sp>
        <p:nvSpPr>
          <p:cNvPr id="62" name="TextBox 61">
            <a:extLst>
              <a:ext uri="{FF2B5EF4-FFF2-40B4-BE49-F238E27FC236}">
                <a16:creationId xmlns:a16="http://schemas.microsoft.com/office/drawing/2014/main" id="{F8E68E22-B61D-46DD-A20B-958ED8EBFA6C}"/>
              </a:ext>
            </a:extLst>
          </p:cNvPr>
          <p:cNvSpPr txBox="1"/>
          <p:nvPr/>
        </p:nvSpPr>
        <p:spPr>
          <a:xfrm>
            <a:off x="438615" y="6301778"/>
            <a:ext cx="2691205" cy="200055"/>
          </a:xfrm>
          <a:prstGeom prst="rect">
            <a:avLst/>
          </a:prstGeom>
          <a:noFill/>
        </p:spPr>
        <p:txBody>
          <a:bodyPr wrap="square" rtlCol="0">
            <a:spAutoFit/>
          </a:bodyPr>
          <a:lstStyle/>
          <a:p>
            <a:r>
              <a:rPr lang="en-GB" sz="700" dirty="0"/>
              <a:t>Image source: </a:t>
            </a:r>
            <a:r>
              <a:rPr lang="en-GB" sz="700" dirty="0" err="1"/>
              <a:t>Skarpaas</a:t>
            </a:r>
            <a:r>
              <a:rPr lang="en-GB" sz="700" dirty="0"/>
              <a:t> and Shea (2007)</a:t>
            </a:r>
          </a:p>
        </p:txBody>
      </p:sp>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TextBox 66">
            <a:extLst>
              <a:ext uri="{FF2B5EF4-FFF2-40B4-BE49-F238E27FC236}">
                <a16:creationId xmlns:a16="http://schemas.microsoft.com/office/drawing/2014/main" id="{9FC68189-474B-42F2-8FC7-96769ACA6C8F}"/>
              </a:ext>
            </a:extLst>
          </p:cNvPr>
          <p:cNvSpPr txBox="1"/>
          <p:nvPr/>
        </p:nvSpPr>
        <p:spPr>
          <a:xfrm>
            <a:off x="7250532" y="3355735"/>
            <a:ext cx="3196370" cy="646331"/>
          </a:xfrm>
          <a:prstGeom prst="rect">
            <a:avLst/>
          </a:prstGeom>
          <a:noFill/>
        </p:spPr>
        <p:txBody>
          <a:bodyPr wrap="square" rtlCol="0">
            <a:spAutoFit/>
          </a:bodyPr>
          <a:lstStyle/>
          <a:p>
            <a:r>
              <a:rPr lang="en-GB" dirty="0"/>
              <a:t>Densities of seeds collected using seed traps</a:t>
            </a:r>
          </a:p>
        </p:txBody>
      </p:sp>
      <p:sp>
        <p:nvSpPr>
          <p:cNvPr id="68" name="TextBox 67">
            <a:extLst>
              <a:ext uri="{FF2B5EF4-FFF2-40B4-BE49-F238E27FC236}">
                <a16:creationId xmlns:a16="http://schemas.microsoft.com/office/drawing/2014/main" id="{ED8F7818-BCD8-49DE-BA24-009E7AFDB4AC}"/>
              </a:ext>
            </a:extLst>
          </p:cNvPr>
          <p:cNvSpPr txBox="1"/>
          <p:nvPr/>
        </p:nvSpPr>
        <p:spPr>
          <a:xfrm>
            <a:off x="7884121" y="4405339"/>
            <a:ext cx="3259578" cy="646331"/>
          </a:xfrm>
          <a:prstGeom prst="rect">
            <a:avLst/>
          </a:prstGeom>
          <a:noFill/>
        </p:spPr>
        <p:txBody>
          <a:bodyPr wrap="square" rtlCol="0">
            <a:spAutoFit/>
          </a:bodyPr>
          <a:lstStyle/>
          <a:p>
            <a:r>
              <a:rPr lang="en-GB" dirty="0"/>
              <a:t>Predicted seed density based on mechanistic dispersal model</a:t>
            </a:r>
          </a:p>
        </p:txBody>
      </p:sp>
      <p:sp>
        <p:nvSpPr>
          <p:cNvPr id="69" name="Oval 68">
            <a:extLst>
              <a:ext uri="{FF2B5EF4-FFF2-40B4-BE49-F238E27FC236}">
                <a16:creationId xmlns:a16="http://schemas.microsoft.com/office/drawing/2014/main" id="{BF9E8325-E765-4677-94D1-D3432FE9CB92}"/>
              </a:ext>
            </a:extLst>
          </p:cNvPr>
          <p:cNvSpPr/>
          <p:nvPr/>
        </p:nvSpPr>
        <p:spPr>
          <a:xfrm>
            <a:off x="4678654" y="4002066"/>
            <a:ext cx="756000" cy="7560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0" name="Straight Connector 69">
            <a:extLst>
              <a:ext uri="{FF2B5EF4-FFF2-40B4-BE49-F238E27FC236}">
                <a16:creationId xmlns:a16="http://schemas.microsoft.com/office/drawing/2014/main" id="{1335114C-EC8E-48A3-8B4D-2C525FD7F399}"/>
              </a:ext>
            </a:extLst>
          </p:cNvPr>
          <p:cNvCxnSpPr>
            <a:cxnSpLocks/>
            <a:stCxn id="68" idx="1"/>
          </p:cNvCxnSpPr>
          <p:nvPr/>
        </p:nvCxnSpPr>
        <p:spPr>
          <a:xfrm flipH="1">
            <a:off x="5610029" y="4728505"/>
            <a:ext cx="2274092" cy="5912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06FB876-CD9C-4690-93BD-1C87FDBE3018}"/>
              </a:ext>
            </a:extLst>
          </p:cNvPr>
          <p:cNvCxnSpPr>
            <a:cxnSpLocks/>
            <a:stCxn id="67" idx="1"/>
          </p:cNvCxnSpPr>
          <p:nvPr/>
        </p:nvCxnSpPr>
        <p:spPr>
          <a:xfrm flipH="1">
            <a:off x="5467410" y="3678901"/>
            <a:ext cx="1783122" cy="56748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77D892C-B8C3-4021-8697-961E3E5825FB}"/>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17593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a:extLst>
              <a:ext uri="{FF2B5EF4-FFF2-40B4-BE49-F238E27FC236}">
                <a16:creationId xmlns:a16="http://schemas.microsoft.com/office/drawing/2014/main" id="{82D06999-0AE7-4ECF-991E-2E1A6D737DA5}"/>
              </a:ext>
            </a:extLst>
          </p:cNvPr>
          <p:cNvSpPr txBox="1"/>
          <p:nvPr/>
        </p:nvSpPr>
        <p:spPr>
          <a:xfrm>
            <a:off x="5446699" y="930034"/>
            <a:ext cx="6078654" cy="769441"/>
          </a:xfrm>
          <a:prstGeom prst="rect">
            <a:avLst/>
          </a:prstGeom>
          <a:noFill/>
        </p:spPr>
        <p:txBody>
          <a:bodyPr wrap="square" rtlCol="0">
            <a:spAutoFit/>
          </a:bodyPr>
          <a:lstStyle/>
          <a:p>
            <a:r>
              <a:rPr lang="en-GB" sz="2200" i="1" dirty="0"/>
              <a:t>How will climate change be incorporated into dispersal models?</a:t>
            </a:r>
          </a:p>
        </p:txBody>
      </p:sp>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5" descr="A close up of a snow covered field&#10;&#10;Description automatically generated">
            <a:extLst>
              <a:ext uri="{FF2B5EF4-FFF2-40B4-BE49-F238E27FC236}">
                <a16:creationId xmlns:a16="http://schemas.microsoft.com/office/drawing/2014/main" id="{754C1802-EC03-4135-B283-8F8C223971AD}"/>
              </a:ext>
            </a:extLst>
          </p:cNvPr>
          <p:cNvPicPr>
            <a:picLocks noChangeAspect="1"/>
          </p:cNvPicPr>
          <p:nvPr/>
        </p:nvPicPr>
        <p:blipFill rotWithShape="1">
          <a:blip r:embed="rId2">
            <a:extLst>
              <a:ext uri="{28A0092B-C50C-407E-A947-70E740481C1C}">
                <a14:useLocalDpi xmlns:a14="http://schemas.microsoft.com/office/drawing/2010/main" val="0"/>
              </a:ext>
            </a:extLst>
          </a:blip>
          <a:srcRect l="2216" t="25549" r="5062" b="14990"/>
          <a:stretch/>
        </p:blipFill>
        <p:spPr>
          <a:xfrm>
            <a:off x="663075" y="1051053"/>
            <a:ext cx="4342685" cy="1966467"/>
          </a:xfrm>
          <a:prstGeom prst="rect">
            <a:avLst/>
          </a:prstGeom>
        </p:spPr>
      </p:pic>
      <p:sp>
        <p:nvSpPr>
          <p:cNvPr id="17" name="TextBox 16">
            <a:extLst>
              <a:ext uri="{FF2B5EF4-FFF2-40B4-BE49-F238E27FC236}">
                <a16:creationId xmlns:a16="http://schemas.microsoft.com/office/drawing/2014/main" id="{C6470EAD-5BD1-4C95-B9E8-798AE1D46FAC}"/>
              </a:ext>
            </a:extLst>
          </p:cNvPr>
          <p:cNvSpPr txBox="1"/>
          <p:nvPr/>
        </p:nvSpPr>
        <p:spPr>
          <a:xfrm>
            <a:off x="4050338" y="2846689"/>
            <a:ext cx="1445107" cy="200055"/>
          </a:xfrm>
          <a:prstGeom prst="rect">
            <a:avLst/>
          </a:prstGeom>
          <a:noFill/>
        </p:spPr>
        <p:txBody>
          <a:bodyPr wrap="square" rtlCol="0">
            <a:spAutoFit/>
          </a:bodyPr>
          <a:lstStyle/>
          <a:p>
            <a:r>
              <a:rPr lang="en-GB" sz="700" dirty="0">
                <a:solidFill>
                  <a:schemeClr val="bg1"/>
                </a:solidFill>
              </a:rPr>
              <a:t>Image source: T. Drees</a:t>
            </a:r>
          </a:p>
        </p:txBody>
      </p:sp>
      <p:pic>
        <p:nvPicPr>
          <p:cNvPr id="19" name="Picture 18">
            <a:extLst>
              <a:ext uri="{FF2B5EF4-FFF2-40B4-BE49-F238E27FC236}">
                <a16:creationId xmlns:a16="http://schemas.microsoft.com/office/drawing/2014/main" id="{4CD0FCAB-5473-4AB1-84EC-E45B49646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075" y="3355672"/>
            <a:ext cx="4339777" cy="2697334"/>
          </a:xfrm>
          <a:prstGeom prst="rect">
            <a:avLst/>
          </a:prstGeom>
        </p:spPr>
      </p:pic>
      <p:sp>
        <p:nvSpPr>
          <p:cNvPr id="20" name="TextBox 19">
            <a:extLst>
              <a:ext uri="{FF2B5EF4-FFF2-40B4-BE49-F238E27FC236}">
                <a16:creationId xmlns:a16="http://schemas.microsoft.com/office/drawing/2014/main" id="{4EF1C62C-6181-432C-BB7A-7ABB7F09A7A3}"/>
              </a:ext>
            </a:extLst>
          </p:cNvPr>
          <p:cNvSpPr txBox="1"/>
          <p:nvPr/>
        </p:nvSpPr>
        <p:spPr>
          <a:xfrm>
            <a:off x="4050338" y="5882802"/>
            <a:ext cx="1445107" cy="200055"/>
          </a:xfrm>
          <a:prstGeom prst="rect">
            <a:avLst/>
          </a:prstGeom>
          <a:noFill/>
        </p:spPr>
        <p:txBody>
          <a:bodyPr wrap="square" rtlCol="0">
            <a:spAutoFit/>
          </a:bodyPr>
          <a:lstStyle/>
          <a:p>
            <a:r>
              <a:rPr lang="en-GB" sz="700" dirty="0">
                <a:solidFill>
                  <a:schemeClr val="bg1"/>
                </a:solidFill>
              </a:rPr>
              <a:t>Image source: T. Drees</a:t>
            </a:r>
          </a:p>
        </p:txBody>
      </p:sp>
    </p:spTree>
    <p:extLst>
      <p:ext uri="{BB962C8B-B14F-4D97-AF65-F5344CB8AC3E}">
        <p14:creationId xmlns:p14="http://schemas.microsoft.com/office/powerpoint/2010/main" val="23648148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a:extLst>
              <a:ext uri="{FF2B5EF4-FFF2-40B4-BE49-F238E27FC236}">
                <a16:creationId xmlns:a16="http://schemas.microsoft.com/office/drawing/2014/main" id="{82D06999-0AE7-4ECF-991E-2E1A6D737DA5}"/>
              </a:ext>
            </a:extLst>
          </p:cNvPr>
          <p:cNvSpPr txBox="1"/>
          <p:nvPr/>
        </p:nvSpPr>
        <p:spPr>
          <a:xfrm>
            <a:off x="5446699" y="930034"/>
            <a:ext cx="6078654" cy="2123658"/>
          </a:xfrm>
          <a:prstGeom prst="rect">
            <a:avLst/>
          </a:prstGeom>
          <a:noFill/>
        </p:spPr>
        <p:txBody>
          <a:bodyPr wrap="square" rtlCol="0">
            <a:spAutoFit/>
          </a:bodyPr>
          <a:lstStyle/>
          <a:p>
            <a:r>
              <a:rPr lang="en-GB" sz="2200" i="1" dirty="0"/>
              <a:t>How will climate change be incorporated into dispersal models?</a:t>
            </a:r>
          </a:p>
          <a:p>
            <a:endParaRPr lang="en-GB" sz="2200" i="1" dirty="0"/>
          </a:p>
          <a:p>
            <a:r>
              <a:rPr lang="en-GB" sz="2200" dirty="0"/>
              <a:t>We use a field experiment to examine the effects of warming on flower head height, a key determinant of dispersal distance.</a:t>
            </a:r>
          </a:p>
        </p:txBody>
      </p:sp>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5" descr="A close up of a snow covered field&#10;&#10;Description automatically generated">
            <a:extLst>
              <a:ext uri="{FF2B5EF4-FFF2-40B4-BE49-F238E27FC236}">
                <a16:creationId xmlns:a16="http://schemas.microsoft.com/office/drawing/2014/main" id="{754C1802-EC03-4135-B283-8F8C223971AD}"/>
              </a:ext>
            </a:extLst>
          </p:cNvPr>
          <p:cNvPicPr>
            <a:picLocks noChangeAspect="1"/>
          </p:cNvPicPr>
          <p:nvPr/>
        </p:nvPicPr>
        <p:blipFill rotWithShape="1">
          <a:blip r:embed="rId2">
            <a:extLst>
              <a:ext uri="{28A0092B-C50C-407E-A947-70E740481C1C}">
                <a14:useLocalDpi xmlns:a14="http://schemas.microsoft.com/office/drawing/2010/main" val="0"/>
              </a:ext>
            </a:extLst>
          </a:blip>
          <a:srcRect l="2216" t="25549" r="5062" b="14990"/>
          <a:stretch/>
        </p:blipFill>
        <p:spPr>
          <a:xfrm>
            <a:off x="663075" y="1051053"/>
            <a:ext cx="4342685" cy="1966467"/>
          </a:xfrm>
          <a:prstGeom prst="rect">
            <a:avLst/>
          </a:prstGeom>
        </p:spPr>
      </p:pic>
      <p:sp>
        <p:nvSpPr>
          <p:cNvPr id="17" name="TextBox 16">
            <a:extLst>
              <a:ext uri="{FF2B5EF4-FFF2-40B4-BE49-F238E27FC236}">
                <a16:creationId xmlns:a16="http://schemas.microsoft.com/office/drawing/2014/main" id="{C6470EAD-5BD1-4C95-B9E8-798AE1D46FAC}"/>
              </a:ext>
            </a:extLst>
          </p:cNvPr>
          <p:cNvSpPr txBox="1"/>
          <p:nvPr/>
        </p:nvSpPr>
        <p:spPr>
          <a:xfrm>
            <a:off x="4050338" y="2846689"/>
            <a:ext cx="1445107" cy="200055"/>
          </a:xfrm>
          <a:prstGeom prst="rect">
            <a:avLst/>
          </a:prstGeom>
          <a:noFill/>
        </p:spPr>
        <p:txBody>
          <a:bodyPr wrap="square" rtlCol="0">
            <a:spAutoFit/>
          </a:bodyPr>
          <a:lstStyle/>
          <a:p>
            <a:r>
              <a:rPr lang="en-GB" sz="700" dirty="0">
                <a:solidFill>
                  <a:schemeClr val="bg1"/>
                </a:solidFill>
              </a:rPr>
              <a:t>Image source: T. Drees</a:t>
            </a:r>
          </a:p>
        </p:txBody>
      </p:sp>
      <p:pic>
        <p:nvPicPr>
          <p:cNvPr id="19" name="Picture 18">
            <a:extLst>
              <a:ext uri="{FF2B5EF4-FFF2-40B4-BE49-F238E27FC236}">
                <a16:creationId xmlns:a16="http://schemas.microsoft.com/office/drawing/2014/main" id="{4CD0FCAB-5473-4AB1-84EC-E45B49646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075" y="3355672"/>
            <a:ext cx="4339777" cy="2697334"/>
          </a:xfrm>
          <a:prstGeom prst="rect">
            <a:avLst/>
          </a:prstGeom>
        </p:spPr>
      </p:pic>
      <p:sp>
        <p:nvSpPr>
          <p:cNvPr id="20" name="TextBox 19">
            <a:extLst>
              <a:ext uri="{FF2B5EF4-FFF2-40B4-BE49-F238E27FC236}">
                <a16:creationId xmlns:a16="http://schemas.microsoft.com/office/drawing/2014/main" id="{4EF1C62C-6181-432C-BB7A-7ABB7F09A7A3}"/>
              </a:ext>
            </a:extLst>
          </p:cNvPr>
          <p:cNvSpPr txBox="1"/>
          <p:nvPr/>
        </p:nvSpPr>
        <p:spPr>
          <a:xfrm>
            <a:off x="4050338" y="5882802"/>
            <a:ext cx="1445107" cy="200055"/>
          </a:xfrm>
          <a:prstGeom prst="rect">
            <a:avLst/>
          </a:prstGeom>
          <a:noFill/>
        </p:spPr>
        <p:txBody>
          <a:bodyPr wrap="square" rtlCol="0">
            <a:spAutoFit/>
          </a:bodyPr>
          <a:lstStyle/>
          <a:p>
            <a:r>
              <a:rPr lang="en-GB" sz="700" dirty="0">
                <a:solidFill>
                  <a:schemeClr val="bg1"/>
                </a:solidFill>
              </a:rPr>
              <a:t>Image source: T. Drees</a:t>
            </a:r>
          </a:p>
        </p:txBody>
      </p:sp>
    </p:spTree>
    <p:extLst>
      <p:ext uri="{BB962C8B-B14F-4D97-AF65-F5344CB8AC3E}">
        <p14:creationId xmlns:p14="http://schemas.microsoft.com/office/powerpoint/2010/main" val="65549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a:extLst>
              <a:ext uri="{FF2B5EF4-FFF2-40B4-BE49-F238E27FC236}">
                <a16:creationId xmlns:a16="http://schemas.microsoft.com/office/drawing/2014/main" id="{82D06999-0AE7-4ECF-991E-2E1A6D737DA5}"/>
              </a:ext>
            </a:extLst>
          </p:cNvPr>
          <p:cNvSpPr txBox="1"/>
          <p:nvPr/>
        </p:nvSpPr>
        <p:spPr>
          <a:xfrm>
            <a:off x="5446699" y="930034"/>
            <a:ext cx="6078654" cy="5170646"/>
          </a:xfrm>
          <a:prstGeom prst="rect">
            <a:avLst/>
          </a:prstGeom>
          <a:noFill/>
        </p:spPr>
        <p:txBody>
          <a:bodyPr wrap="square" rtlCol="0">
            <a:spAutoFit/>
          </a:bodyPr>
          <a:lstStyle/>
          <a:p>
            <a:r>
              <a:rPr lang="en-GB" sz="2200" i="1" dirty="0"/>
              <a:t>How will climate change be incorporated into dispersal models?</a:t>
            </a:r>
          </a:p>
          <a:p>
            <a:endParaRPr lang="en-GB" sz="2200" i="1" dirty="0"/>
          </a:p>
          <a:p>
            <a:r>
              <a:rPr lang="en-GB" sz="2200" dirty="0"/>
              <a:t>We use a field experiment to examine the effects of warming on flower head height, a key determinant of dispersal distance.</a:t>
            </a:r>
          </a:p>
          <a:p>
            <a:endParaRPr lang="en-GB" sz="2200" dirty="0"/>
          </a:p>
          <a:p>
            <a:r>
              <a:rPr lang="en-GB" sz="2200" dirty="0"/>
              <a:t>For treatment blocks of </a:t>
            </a:r>
            <a:r>
              <a:rPr lang="en-GB" sz="2200" i="1" dirty="0"/>
              <a:t>C. nutans</a:t>
            </a:r>
            <a:r>
              <a:rPr lang="en-GB" sz="2200" dirty="0"/>
              <a:t> and </a:t>
            </a:r>
            <a:r>
              <a:rPr lang="en-GB" sz="2200" i="1" dirty="0"/>
              <a:t>C. </a:t>
            </a:r>
            <a:r>
              <a:rPr lang="en-GB" sz="2200" i="1" dirty="0" err="1"/>
              <a:t>acanthoides</a:t>
            </a:r>
            <a:r>
              <a:rPr lang="en-GB" sz="2200" dirty="0"/>
              <a:t>, half the individuals were grown in a fibreglass open-top chamber. These chambers simulate a 0.58 </a:t>
            </a:r>
            <a:r>
              <a:rPr lang="en-GB" sz="2200" dirty="0">
                <a:latin typeface="Calibri" panose="020F0502020204030204" pitchFamily="34" charset="0"/>
                <a:cs typeface="Calibri" panose="020F0502020204030204" pitchFamily="34" charset="0"/>
              </a:rPr>
              <a:t>°</a:t>
            </a:r>
            <a:r>
              <a:rPr lang="en-GB" sz="2200" dirty="0"/>
              <a:t>C average increase in ambient temperature, and do not affect soil moisture or snow depth (Zhang </a:t>
            </a:r>
            <a:r>
              <a:rPr lang="en-GB" sz="2200" i="1" dirty="0"/>
              <a:t>et al.</a:t>
            </a:r>
            <a:r>
              <a:rPr lang="en-GB" sz="2200" dirty="0"/>
              <a:t> 2011). Chambers were places around the thistles in the autumn and remained for the duration of the experiment.</a:t>
            </a:r>
          </a:p>
        </p:txBody>
      </p:sp>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5" descr="A close up of a snow covered field&#10;&#10;Description automatically generated">
            <a:extLst>
              <a:ext uri="{FF2B5EF4-FFF2-40B4-BE49-F238E27FC236}">
                <a16:creationId xmlns:a16="http://schemas.microsoft.com/office/drawing/2014/main" id="{754C1802-EC03-4135-B283-8F8C223971AD}"/>
              </a:ext>
            </a:extLst>
          </p:cNvPr>
          <p:cNvPicPr>
            <a:picLocks noChangeAspect="1"/>
          </p:cNvPicPr>
          <p:nvPr/>
        </p:nvPicPr>
        <p:blipFill rotWithShape="1">
          <a:blip r:embed="rId2">
            <a:extLst>
              <a:ext uri="{28A0092B-C50C-407E-A947-70E740481C1C}">
                <a14:useLocalDpi xmlns:a14="http://schemas.microsoft.com/office/drawing/2010/main" val="0"/>
              </a:ext>
            </a:extLst>
          </a:blip>
          <a:srcRect l="2216" t="25549" r="5062" b="14990"/>
          <a:stretch/>
        </p:blipFill>
        <p:spPr>
          <a:xfrm>
            <a:off x="663075" y="1051053"/>
            <a:ext cx="4342685" cy="1966467"/>
          </a:xfrm>
          <a:prstGeom prst="rect">
            <a:avLst/>
          </a:prstGeom>
        </p:spPr>
      </p:pic>
      <p:sp>
        <p:nvSpPr>
          <p:cNvPr id="17" name="TextBox 16">
            <a:extLst>
              <a:ext uri="{FF2B5EF4-FFF2-40B4-BE49-F238E27FC236}">
                <a16:creationId xmlns:a16="http://schemas.microsoft.com/office/drawing/2014/main" id="{C6470EAD-5BD1-4C95-B9E8-798AE1D46FAC}"/>
              </a:ext>
            </a:extLst>
          </p:cNvPr>
          <p:cNvSpPr txBox="1"/>
          <p:nvPr/>
        </p:nvSpPr>
        <p:spPr>
          <a:xfrm>
            <a:off x="4050338" y="2846689"/>
            <a:ext cx="1445107" cy="200055"/>
          </a:xfrm>
          <a:prstGeom prst="rect">
            <a:avLst/>
          </a:prstGeom>
          <a:noFill/>
        </p:spPr>
        <p:txBody>
          <a:bodyPr wrap="square" rtlCol="0">
            <a:spAutoFit/>
          </a:bodyPr>
          <a:lstStyle/>
          <a:p>
            <a:r>
              <a:rPr lang="en-GB" sz="700" dirty="0">
                <a:solidFill>
                  <a:schemeClr val="bg1"/>
                </a:solidFill>
              </a:rPr>
              <a:t>Image source: T. Drees</a:t>
            </a:r>
          </a:p>
        </p:txBody>
      </p:sp>
      <p:pic>
        <p:nvPicPr>
          <p:cNvPr id="19" name="Picture 18">
            <a:extLst>
              <a:ext uri="{FF2B5EF4-FFF2-40B4-BE49-F238E27FC236}">
                <a16:creationId xmlns:a16="http://schemas.microsoft.com/office/drawing/2014/main" id="{4CD0FCAB-5473-4AB1-84EC-E45B49646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075" y="3355672"/>
            <a:ext cx="4339777" cy="2697334"/>
          </a:xfrm>
          <a:prstGeom prst="rect">
            <a:avLst/>
          </a:prstGeom>
        </p:spPr>
      </p:pic>
      <p:sp>
        <p:nvSpPr>
          <p:cNvPr id="20" name="TextBox 19">
            <a:extLst>
              <a:ext uri="{FF2B5EF4-FFF2-40B4-BE49-F238E27FC236}">
                <a16:creationId xmlns:a16="http://schemas.microsoft.com/office/drawing/2014/main" id="{4EF1C62C-6181-432C-BB7A-7ABB7F09A7A3}"/>
              </a:ext>
            </a:extLst>
          </p:cNvPr>
          <p:cNvSpPr txBox="1"/>
          <p:nvPr/>
        </p:nvSpPr>
        <p:spPr>
          <a:xfrm>
            <a:off x="4050338" y="5882802"/>
            <a:ext cx="1445107" cy="200055"/>
          </a:xfrm>
          <a:prstGeom prst="rect">
            <a:avLst/>
          </a:prstGeom>
          <a:noFill/>
        </p:spPr>
        <p:txBody>
          <a:bodyPr wrap="square" rtlCol="0">
            <a:spAutoFit/>
          </a:bodyPr>
          <a:lstStyle/>
          <a:p>
            <a:r>
              <a:rPr lang="en-GB" sz="700" dirty="0">
                <a:solidFill>
                  <a:schemeClr val="bg1"/>
                </a:solidFill>
              </a:rPr>
              <a:t>Image source: T. Drees</a:t>
            </a:r>
          </a:p>
        </p:txBody>
      </p:sp>
      <p:sp>
        <p:nvSpPr>
          <p:cNvPr id="66" name="Rectangle 65">
            <a:extLst>
              <a:ext uri="{FF2B5EF4-FFF2-40B4-BE49-F238E27FC236}">
                <a16:creationId xmlns:a16="http://schemas.microsoft.com/office/drawing/2014/main" id="{6ADB5CD6-886C-43B8-9E89-F1781E6DE8E2}"/>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F0364C3D-4B89-4147-B018-06EDA48E53D9}"/>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7968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167A697D-C6CF-4CF2-9591-6E3AE28EAC31}"/>
              </a:ext>
            </a:extLst>
          </p:cNvPr>
          <p:cNvPicPr>
            <a:picLocks noChangeAspect="1"/>
          </p:cNvPicPr>
          <p:nvPr/>
        </p:nvPicPr>
        <p:blipFill rotWithShape="1">
          <a:blip r:embed="rId2"/>
          <a:srcRect l="37863" t="26518" r="30417" b="10815"/>
          <a:stretch/>
        </p:blipFill>
        <p:spPr>
          <a:xfrm>
            <a:off x="280761" y="930034"/>
            <a:ext cx="4921741" cy="5543352"/>
          </a:xfrm>
          <a:prstGeom prst="rect">
            <a:avLst/>
          </a:prstGeom>
        </p:spPr>
      </p:pic>
      <p:sp>
        <p:nvSpPr>
          <p:cNvPr id="15" name="TextBox 14">
            <a:extLst>
              <a:ext uri="{FF2B5EF4-FFF2-40B4-BE49-F238E27FC236}">
                <a16:creationId xmlns:a16="http://schemas.microsoft.com/office/drawing/2014/main" id="{DB0415CD-B5AE-4135-8F8E-4E45EF48573D}"/>
              </a:ext>
            </a:extLst>
          </p:cNvPr>
          <p:cNvSpPr txBox="1"/>
          <p:nvPr/>
        </p:nvSpPr>
        <p:spPr>
          <a:xfrm>
            <a:off x="5446699" y="930034"/>
            <a:ext cx="6078654" cy="1107996"/>
          </a:xfrm>
          <a:prstGeom prst="rect">
            <a:avLst/>
          </a:prstGeom>
          <a:noFill/>
        </p:spPr>
        <p:txBody>
          <a:bodyPr wrap="square" rtlCol="0">
            <a:spAutoFit/>
          </a:bodyPr>
          <a:lstStyle/>
          <a:p>
            <a:r>
              <a:rPr lang="en-GB" sz="2200" dirty="0"/>
              <a:t>Previous studies have shown that, at least in </a:t>
            </a:r>
            <a:r>
              <a:rPr lang="en-GB" sz="2200" i="1" dirty="0"/>
              <a:t>C. nutans</a:t>
            </a:r>
            <a:r>
              <a:rPr lang="en-GB" sz="2200" dirty="0"/>
              <a:t>, that warming increases plant height and shifts dispersal kernels to the right. However…</a:t>
            </a:r>
            <a:endParaRPr lang="en-GB" sz="2200" i="1" dirty="0"/>
          </a:p>
        </p:txBody>
      </p:sp>
      <p:sp>
        <p:nvSpPr>
          <p:cNvPr id="16" name="TextBox 15">
            <a:extLst>
              <a:ext uri="{FF2B5EF4-FFF2-40B4-BE49-F238E27FC236}">
                <a16:creationId xmlns:a16="http://schemas.microsoft.com/office/drawing/2014/main" id="{BC399816-1F68-4F77-811B-F91D4B043A22}"/>
              </a:ext>
            </a:extLst>
          </p:cNvPr>
          <p:cNvSpPr txBox="1"/>
          <p:nvPr/>
        </p:nvSpPr>
        <p:spPr>
          <a:xfrm>
            <a:off x="3533935" y="1102530"/>
            <a:ext cx="1850764" cy="215444"/>
          </a:xfrm>
          <a:prstGeom prst="rect">
            <a:avLst/>
          </a:prstGeom>
          <a:noFill/>
        </p:spPr>
        <p:txBody>
          <a:bodyPr wrap="square">
            <a:spAutoFit/>
          </a:bodyPr>
          <a:lstStyle/>
          <a:p>
            <a:r>
              <a:rPr lang="en-GB" sz="800" dirty="0"/>
              <a:t>Image source: Zhang et al (2011)</a:t>
            </a:r>
          </a:p>
        </p:txBody>
      </p:sp>
    </p:spTree>
    <p:extLst>
      <p:ext uri="{BB962C8B-B14F-4D97-AF65-F5344CB8AC3E}">
        <p14:creationId xmlns:p14="http://schemas.microsoft.com/office/powerpoint/2010/main" val="2570819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Arrow: Down 5">
            <a:extLst>
              <a:ext uri="{FF2B5EF4-FFF2-40B4-BE49-F238E27FC236}">
                <a16:creationId xmlns:a16="http://schemas.microsoft.com/office/drawing/2014/main" id="{E061291D-2CB0-4CA8-B939-7FF73353014E}"/>
              </a:ext>
            </a:extLst>
          </p:cNvPr>
          <p:cNvSpPr/>
          <p:nvPr/>
        </p:nvSpPr>
        <p:spPr>
          <a:xfrm>
            <a:off x="2912918" y="1803673"/>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64C2E862-28BF-49D3-A05D-ECF246AC50FF}"/>
              </a:ext>
            </a:extLst>
          </p:cNvPr>
          <p:cNvSpPr/>
          <p:nvPr/>
        </p:nvSpPr>
        <p:spPr>
          <a:xfrm>
            <a:off x="462089" y="5496987"/>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5BDBA46A-C594-4A4D-A7FB-B4D7E464477F}"/>
              </a:ext>
            </a:extLst>
          </p:cNvPr>
          <p:cNvSpPr txBox="1"/>
          <p:nvPr/>
        </p:nvSpPr>
        <p:spPr>
          <a:xfrm>
            <a:off x="965717" y="5618125"/>
            <a:ext cx="4539145" cy="492443"/>
          </a:xfrm>
          <a:prstGeom prst="rect">
            <a:avLst/>
          </a:prstGeom>
          <a:noFill/>
        </p:spPr>
        <p:txBody>
          <a:bodyPr wrap="square" rtlCol="0">
            <a:spAutoFit/>
          </a:bodyPr>
          <a:lstStyle/>
          <a:p>
            <a:pPr algn="ctr"/>
            <a:r>
              <a:rPr lang="en-GB" sz="2600" dirty="0">
                <a:solidFill>
                  <a:schemeClr val="bg1">
                    <a:alpha val="60000"/>
                  </a:schemeClr>
                </a:solidFill>
              </a:rPr>
              <a:t>Discussion &amp; Conclusions</a:t>
            </a:r>
          </a:p>
        </p:txBody>
      </p:sp>
      <p:sp>
        <p:nvSpPr>
          <p:cNvPr id="179" name="Rectangle 178">
            <a:extLst>
              <a:ext uri="{FF2B5EF4-FFF2-40B4-BE49-F238E27FC236}">
                <a16:creationId xmlns:a16="http://schemas.microsoft.com/office/drawing/2014/main" id="{2B3EF1A5-E524-4092-8066-730D556FAB1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1" name="TextBox 180">
            <a:extLst>
              <a:ext uri="{FF2B5EF4-FFF2-40B4-BE49-F238E27FC236}">
                <a16:creationId xmlns:a16="http://schemas.microsoft.com/office/drawing/2014/main" id="{4D42CA8E-EDFD-43AE-8E99-97E8AFC6FCF7}"/>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183" name="Rectangle 182">
            <a:extLst>
              <a:ext uri="{FF2B5EF4-FFF2-40B4-BE49-F238E27FC236}">
                <a16:creationId xmlns:a16="http://schemas.microsoft.com/office/drawing/2014/main" id="{ED0A292F-5343-4270-9092-50C0B8EB9781}"/>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Rectangle 184">
            <a:extLst>
              <a:ext uri="{FF2B5EF4-FFF2-40B4-BE49-F238E27FC236}">
                <a16:creationId xmlns:a16="http://schemas.microsoft.com/office/drawing/2014/main" id="{8A161645-2AF2-4211-B3BE-0C11BA02248F}"/>
              </a:ext>
            </a:extLst>
          </p:cNvPr>
          <p:cNvSpPr/>
          <p:nvPr/>
        </p:nvSpPr>
        <p:spPr>
          <a:xfrm>
            <a:off x="289947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Rectangle 186">
            <a:extLst>
              <a:ext uri="{FF2B5EF4-FFF2-40B4-BE49-F238E27FC236}">
                <a16:creationId xmlns:a16="http://schemas.microsoft.com/office/drawing/2014/main" id="{BD5F22B1-255F-4BC8-94B0-A718A92E0C91}"/>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Rectangle 188">
            <a:extLst>
              <a:ext uri="{FF2B5EF4-FFF2-40B4-BE49-F238E27FC236}">
                <a16:creationId xmlns:a16="http://schemas.microsoft.com/office/drawing/2014/main" id="{5E2D5DC5-3ED1-4F28-90FA-06E9463433D3}"/>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Rectangle 190">
            <a:extLst>
              <a:ext uri="{FF2B5EF4-FFF2-40B4-BE49-F238E27FC236}">
                <a16:creationId xmlns:a16="http://schemas.microsoft.com/office/drawing/2014/main" id="{F8D08F88-A91D-44F8-9DCA-CE22C0311E41}"/>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Rectangle 212">
            <a:extLst>
              <a:ext uri="{FF2B5EF4-FFF2-40B4-BE49-F238E27FC236}">
                <a16:creationId xmlns:a16="http://schemas.microsoft.com/office/drawing/2014/main" id="{F0E6E6B5-6582-40BF-B49C-A5A82028C97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Rectangle 214">
            <a:extLst>
              <a:ext uri="{FF2B5EF4-FFF2-40B4-BE49-F238E27FC236}">
                <a16:creationId xmlns:a16="http://schemas.microsoft.com/office/drawing/2014/main" id="{7FE9DCF0-C935-4289-AD03-5FA319D43A9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Rectangle 216">
            <a:extLst>
              <a:ext uri="{FF2B5EF4-FFF2-40B4-BE49-F238E27FC236}">
                <a16:creationId xmlns:a16="http://schemas.microsoft.com/office/drawing/2014/main" id="{B9A3D005-AB13-403D-9100-2B99D9A2C05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Rectangle 218">
            <a:extLst>
              <a:ext uri="{FF2B5EF4-FFF2-40B4-BE49-F238E27FC236}">
                <a16:creationId xmlns:a16="http://schemas.microsoft.com/office/drawing/2014/main" id="{178ECA0D-623C-46A0-BB28-CE6FFCC4AC0B}"/>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Rectangle 220">
            <a:extLst>
              <a:ext uri="{FF2B5EF4-FFF2-40B4-BE49-F238E27FC236}">
                <a16:creationId xmlns:a16="http://schemas.microsoft.com/office/drawing/2014/main" id="{55EB12D0-EFE1-4ADD-9404-34B213AC8C7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Rectangle 222">
            <a:extLst>
              <a:ext uri="{FF2B5EF4-FFF2-40B4-BE49-F238E27FC236}">
                <a16:creationId xmlns:a16="http://schemas.microsoft.com/office/drawing/2014/main" id="{1B482DCC-6EF8-49A1-B242-13C3B0C580F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Rectangle 224">
            <a:extLst>
              <a:ext uri="{FF2B5EF4-FFF2-40B4-BE49-F238E27FC236}">
                <a16:creationId xmlns:a16="http://schemas.microsoft.com/office/drawing/2014/main" id="{795E0486-B53E-4840-9F92-888FE415FCE3}"/>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Rectangle 226">
            <a:extLst>
              <a:ext uri="{FF2B5EF4-FFF2-40B4-BE49-F238E27FC236}">
                <a16:creationId xmlns:a16="http://schemas.microsoft.com/office/drawing/2014/main" id="{1CF5C4D2-9CD3-428A-963E-6C1B6CD55B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Rectangle 228">
            <a:extLst>
              <a:ext uri="{FF2B5EF4-FFF2-40B4-BE49-F238E27FC236}">
                <a16:creationId xmlns:a16="http://schemas.microsoft.com/office/drawing/2014/main" id="{97092027-865E-45E1-9B76-80C63517FB0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Rectangle 230">
            <a:extLst>
              <a:ext uri="{FF2B5EF4-FFF2-40B4-BE49-F238E27FC236}">
                <a16:creationId xmlns:a16="http://schemas.microsoft.com/office/drawing/2014/main" id="{50F1E595-36C0-40B6-B340-15AA1EE81E06}"/>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Rectangle 232">
            <a:extLst>
              <a:ext uri="{FF2B5EF4-FFF2-40B4-BE49-F238E27FC236}">
                <a16:creationId xmlns:a16="http://schemas.microsoft.com/office/drawing/2014/main" id="{0AE56DA6-8360-4D95-B2BA-399A2C6D66CF}"/>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Rectangle 234">
            <a:extLst>
              <a:ext uri="{FF2B5EF4-FFF2-40B4-BE49-F238E27FC236}">
                <a16:creationId xmlns:a16="http://schemas.microsoft.com/office/drawing/2014/main" id="{E2CBFAB3-C8AB-4123-B68B-6C189391B17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Rectangle 236">
            <a:extLst>
              <a:ext uri="{FF2B5EF4-FFF2-40B4-BE49-F238E27FC236}">
                <a16:creationId xmlns:a16="http://schemas.microsoft.com/office/drawing/2014/main" id="{5F42175B-727C-4315-85A3-E491F242AE9E}"/>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Rectangle 238">
            <a:extLst>
              <a:ext uri="{FF2B5EF4-FFF2-40B4-BE49-F238E27FC236}">
                <a16:creationId xmlns:a16="http://schemas.microsoft.com/office/drawing/2014/main" id="{F3BE5C01-3CE8-4074-8236-59669B30889D}"/>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Rectangle 240">
            <a:extLst>
              <a:ext uri="{FF2B5EF4-FFF2-40B4-BE49-F238E27FC236}">
                <a16:creationId xmlns:a16="http://schemas.microsoft.com/office/drawing/2014/main" id="{A5907C5D-3206-4A68-9FAB-6FA5F8125055}"/>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Rectangle 242">
            <a:extLst>
              <a:ext uri="{FF2B5EF4-FFF2-40B4-BE49-F238E27FC236}">
                <a16:creationId xmlns:a16="http://schemas.microsoft.com/office/drawing/2014/main" id="{CBA11BE5-67F8-44EB-81F5-1A159F7D2F0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Rectangle 244">
            <a:extLst>
              <a:ext uri="{FF2B5EF4-FFF2-40B4-BE49-F238E27FC236}">
                <a16:creationId xmlns:a16="http://schemas.microsoft.com/office/drawing/2014/main" id="{97D6FDE5-F4BE-44E0-ABBD-072AF009B5F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Rectangle 246">
            <a:extLst>
              <a:ext uri="{FF2B5EF4-FFF2-40B4-BE49-F238E27FC236}">
                <a16:creationId xmlns:a16="http://schemas.microsoft.com/office/drawing/2014/main" id="{E4FC4C44-B3BA-4424-B8AC-89A284B141E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Rectangle 248">
            <a:extLst>
              <a:ext uri="{FF2B5EF4-FFF2-40B4-BE49-F238E27FC236}">
                <a16:creationId xmlns:a16="http://schemas.microsoft.com/office/drawing/2014/main" id="{F71589F7-C2C8-4482-85F1-53BE2C59CC58}"/>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Rectangle 250">
            <a:extLst>
              <a:ext uri="{FF2B5EF4-FFF2-40B4-BE49-F238E27FC236}">
                <a16:creationId xmlns:a16="http://schemas.microsoft.com/office/drawing/2014/main" id="{5884834E-35DC-4F5B-A95E-E720205D54A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Rectangle 252">
            <a:extLst>
              <a:ext uri="{FF2B5EF4-FFF2-40B4-BE49-F238E27FC236}">
                <a16:creationId xmlns:a16="http://schemas.microsoft.com/office/drawing/2014/main" id="{EB424D17-DEEF-4742-9586-FEA14BD11E9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Rectangle 254">
            <a:extLst>
              <a:ext uri="{FF2B5EF4-FFF2-40B4-BE49-F238E27FC236}">
                <a16:creationId xmlns:a16="http://schemas.microsoft.com/office/drawing/2014/main" id="{9CDFE456-87BB-457C-B024-FC3E136B4B6F}"/>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Rectangle 256">
            <a:extLst>
              <a:ext uri="{FF2B5EF4-FFF2-40B4-BE49-F238E27FC236}">
                <a16:creationId xmlns:a16="http://schemas.microsoft.com/office/drawing/2014/main" id="{5985D4F0-2B36-46DF-85A2-B592472C4443}"/>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Rectangle 258">
            <a:extLst>
              <a:ext uri="{FF2B5EF4-FFF2-40B4-BE49-F238E27FC236}">
                <a16:creationId xmlns:a16="http://schemas.microsoft.com/office/drawing/2014/main" id="{8C168296-295D-43B9-BDEF-C70AD2AF83E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Rectangle 260">
            <a:extLst>
              <a:ext uri="{FF2B5EF4-FFF2-40B4-BE49-F238E27FC236}">
                <a16:creationId xmlns:a16="http://schemas.microsoft.com/office/drawing/2014/main" id="{3E07ED7D-1241-4121-B146-5F1C00C93182}"/>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Rectangle 262">
            <a:extLst>
              <a:ext uri="{FF2B5EF4-FFF2-40B4-BE49-F238E27FC236}">
                <a16:creationId xmlns:a16="http://schemas.microsoft.com/office/drawing/2014/main" id="{5E3447F9-933A-464C-BA02-0EC60C4E5C4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Rectangle 264">
            <a:extLst>
              <a:ext uri="{FF2B5EF4-FFF2-40B4-BE49-F238E27FC236}">
                <a16:creationId xmlns:a16="http://schemas.microsoft.com/office/drawing/2014/main" id="{4A5E733F-8677-45D9-A1F1-58FDC0C8F1A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Rectangle 266">
            <a:extLst>
              <a:ext uri="{FF2B5EF4-FFF2-40B4-BE49-F238E27FC236}">
                <a16:creationId xmlns:a16="http://schemas.microsoft.com/office/drawing/2014/main" id="{3CA29F40-E2A4-42A5-A239-E4EE3A94CB18}"/>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Rectangle 268">
            <a:extLst>
              <a:ext uri="{FF2B5EF4-FFF2-40B4-BE49-F238E27FC236}">
                <a16:creationId xmlns:a16="http://schemas.microsoft.com/office/drawing/2014/main" id="{A32C5F4C-1DAD-4E60-A58B-E30D41C9935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Rectangle 270">
            <a:extLst>
              <a:ext uri="{FF2B5EF4-FFF2-40B4-BE49-F238E27FC236}">
                <a16:creationId xmlns:a16="http://schemas.microsoft.com/office/drawing/2014/main" id="{D3AF1E0B-16DD-482B-912F-11D0FF82EBC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Rectangle 272">
            <a:extLst>
              <a:ext uri="{FF2B5EF4-FFF2-40B4-BE49-F238E27FC236}">
                <a16:creationId xmlns:a16="http://schemas.microsoft.com/office/drawing/2014/main" id="{59A43D8D-D17B-40C2-921C-E526DC7EE821}"/>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Rectangle 274">
            <a:extLst>
              <a:ext uri="{FF2B5EF4-FFF2-40B4-BE49-F238E27FC236}">
                <a16:creationId xmlns:a16="http://schemas.microsoft.com/office/drawing/2014/main" id="{608C4E8B-92D4-499F-9D54-43DB89E65F58}"/>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Rectangle 276">
            <a:extLst>
              <a:ext uri="{FF2B5EF4-FFF2-40B4-BE49-F238E27FC236}">
                <a16:creationId xmlns:a16="http://schemas.microsoft.com/office/drawing/2014/main" id="{533B6C68-4A69-425F-8440-DEA65D3169E4}"/>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Rectangle 278">
            <a:extLst>
              <a:ext uri="{FF2B5EF4-FFF2-40B4-BE49-F238E27FC236}">
                <a16:creationId xmlns:a16="http://schemas.microsoft.com/office/drawing/2014/main" id="{DD9F2631-7EEC-4473-B516-30E748D6998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Rectangle 280">
            <a:extLst>
              <a:ext uri="{FF2B5EF4-FFF2-40B4-BE49-F238E27FC236}">
                <a16:creationId xmlns:a16="http://schemas.microsoft.com/office/drawing/2014/main" id="{5D910E42-6BDD-436E-8A33-290421C4E75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3" name="Rectangle 282">
            <a:extLst>
              <a:ext uri="{FF2B5EF4-FFF2-40B4-BE49-F238E27FC236}">
                <a16:creationId xmlns:a16="http://schemas.microsoft.com/office/drawing/2014/main" id="{3C352958-EBFB-44D7-B40D-B9F3315310C7}"/>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5" name="Rectangle 284">
            <a:extLst>
              <a:ext uri="{FF2B5EF4-FFF2-40B4-BE49-F238E27FC236}">
                <a16:creationId xmlns:a16="http://schemas.microsoft.com/office/drawing/2014/main" id="{D6D8BED4-ED7F-4F32-AE7C-11308C1000C8}"/>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Rectangle 286">
            <a:extLst>
              <a:ext uri="{FF2B5EF4-FFF2-40B4-BE49-F238E27FC236}">
                <a16:creationId xmlns:a16="http://schemas.microsoft.com/office/drawing/2014/main" id="{99973E6B-F756-47BC-BAD9-37363E0F372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Rectangle 288">
            <a:extLst>
              <a:ext uri="{FF2B5EF4-FFF2-40B4-BE49-F238E27FC236}">
                <a16:creationId xmlns:a16="http://schemas.microsoft.com/office/drawing/2014/main" id="{21D4EC64-989C-46BC-B32D-A0AB29D9308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1" name="Rectangle 290">
            <a:extLst>
              <a:ext uri="{FF2B5EF4-FFF2-40B4-BE49-F238E27FC236}">
                <a16:creationId xmlns:a16="http://schemas.microsoft.com/office/drawing/2014/main" id="{FBCC80EF-D5D6-4FEE-BF6A-29AD0084743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Rectangle 292">
            <a:extLst>
              <a:ext uri="{FF2B5EF4-FFF2-40B4-BE49-F238E27FC236}">
                <a16:creationId xmlns:a16="http://schemas.microsoft.com/office/drawing/2014/main" id="{F624277D-D299-4BB4-BD34-2C12643AF595}"/>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Rectangle 294">
            <a:extLst>
              <a:ext uri="{FF2B5EF4-FFF2-40B4-BE49-F238E27FC236}">
                <a16:creationId xmlns:a16="http://schemas.microsoft.com/office/drawing/2014/main" id="{D4788912-D82A-4AC2-80F1-06FC6F27131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7" name="Rectangle 296">
            <a:extLst>
              <a:ext uri="{FF2B5EF4-FFF2-40B4-BE49-F238E27FC236}">
                <a16:creationId xmlns:a16="http://schemas.microsoft.com/office/drawing/2014/main" id="{A3AF912E-D346-4FD0-A633-24CFCFFD428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9" name="Rectangle 298">
            <a:extLst>
              <a:ext uri="{FF2B5EF4-FFF2-40B4-BE49-F238E27FC236}">
                <a16:creationId xmlns:a16="http://schemas.microsoft.com/office/drawing/2014/main" id="{9FBF869E-1EBB-4C8A-987A-374C462B749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7" name="Rectangle 306">
            <a:extLst>
              <a:ext uri="{FF2B5EF4-FFF2-40B4-BE49-F238E27FC236}">
                <a16:creationId xmlns:a16="http://schemas.microsoft.com/office/drawing/2014/main" id="{2CEBB7DF-4275-4CF4-985B-50DD742AFBA4}"/>
              </a:ext>
            </a:extLst>
          </p:cNvPr>
          <p:cNvSpPr/>
          <p:nvPr/>
        </p:nvSpPr>
        <p:spPr>
          <a:xfrm>
            <a:off x="462088" y="982155"/>
            <a:ext cx="5513663" cy="734721"/>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9" name="TextBox 308">
            <a:extLst>
              <a:ext uri="{FF2B5EF4-FFF2-40B4-BE49-F238E27FC236}">
                <a16:creationId xmlns:a16="http://schemas.microsoft.com/office/drawing/2014/main" id="{315119CA-F2CF-46A4-96A6-BE7B951B2594}"/>
              </a:ext>
            </a:extLst>
          </p:cNvPr>
          <p:cNvSpPr txBox="1"/>
          <p:nvPr/>
        </p:nvSpPr>
        <p:spPr>
          <a:xfrm>
            <a:off x="965716" y="1103293"/>
            <a:ext cx="4539145" cy="492443"/>
          </a:xfrm>
          <a:prstGeom prst="rect">
            <a:avLst/>
          </a:prstGeom>
          <a:noFill/>
        </p:spPr>
        <p:txBody>
          <a:bodyPr wrap="square" rtlCol="0">
            <a:spAutoFit/>
          </a:bodyPr>
          <a:lstStyle/>
          <a:p>
            <a:pPr algn="ctr"/>
            <a:r>
              <a:rPr lang="en-GB" sz="2600" dirty="0">
                <a:solidFill>
                  <a:schemeClr val="bg1"/>
                </a:solidFill>
              </a:rPr>
              <a:t>Background &amp; Introduction</a:t>
            </a:r>
          </a:p>
        </p:txBody>
      </p:sp>
      <p:sp>
        <p:nvSpPr>
          <p:cNvPr id="313" name="Rectangle 312">
            <a:extLst>
              <a:ext uri="{FF2B5EF4-FFF2-40B4-BE49-F238E27FC236}">
                <a16:creationId xmlns:a16="http://schemas.microsoft.com/office/drawing/2014/main" id="{80473EB7-E814-4DA0-9BFA-A01172D9F7AE}"/>
              </a:ext>
            </a:extLst>
          </p:cNvPr>
          <p:cNvSpPr/>
          <p:nvPr/>
        </p:nvSpPr>
        <p:spPr>
          <a:xfrm>
            <a:off x="462088" y="2487099"/>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TextBox 314">
            <a:extLst>
              <a:ext uri="{FF2B5EF4-FFF2-40B4-BE49-F238E27FC236}">
                <a16:creationId xmlns:a16="http://schemas.microsoft.com/office/drawing/2014/main" id="{6749977F-A798-4336-AADB-3D9F43309B44}"/>
              </a:ext>
            </a:extLst>
          </p:cNvPr>
          <p:cNvSpPr txBox="1"/>
          <p:nvPr/>
        </p:nvSpPr>
        <p:spPr>
          <a:xfrm>
            <a:off x="965716" y="2608237"/>
            <a:ext cx="4539145" cy="492443"/>
          </a:xfrm>
          <a:prstGeom prst="rect">
            <a:avLst/>
          </a:prstGeom>
          <a:noFill/>
        </p:spPr>
        <p:txBody>
          <a:bodyPr wrap="square" rtlCol="0">
            <a:spAutoFit/>
          </a:bodyPr>
          <a:lstStyle/>
          <a:p>
            <a:pPr algn="ctr"/>
            <a:r>
              <a:rPr lang="en-GB" sz="2600" dirty="0">
                <a:solidFill>
                  <a:schemeClr val="bg1">
                    <a:alpha val="60000"/>
                  </a:schemeClr>
                </a:solidFill>
              </a:rPr>
              <a:t>Study System &amp; Methods</a:t>
            </a:r>
          </a:p>
        </p:txBody>
      </p:sp>
      <p:sp>
        <p:nvSpPr>
          <p:cNvPr id="317" name="Rectangle 316">
            <a:extLst>
              <a:ext uri="{FF2B5EF4-FFF2-40B4-BE49-F238E27FC236}">
                <a16:creationId xmlns:a16="http://schemas.microsoft.com/office/drawing/2014/main" id="{5FE808ED-6C0A-4B8D-8680-545A745E8C15}"/>
              </a:ext>
            </a:extLst>
          </p:cNvPr>
          <p:cNvSpPr/>
          <p:nvPr/>
        </p:nvSpPr>
        <p:spPr>
          <a:xfrm>
            <a:off x="462088" y="3992043"/>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9" name="TextBox 318">
            <a:extLst>
              <a:ext uri="{FF2B5EF4-FFF2-40B4-BE49-F238E27FC236}">
                <a16:creationId xmlns:a16="http://schemas.microsoft.com/office/drawing/2014/main" id="{645E0ED7-B145-4F78-85E7-36F0EA68EB73}"/>
              </a:ext>
            </a:extLst>
          </p:cNvPr>
          <p:cNvSpPr txBox="1"/>
          <p:nvPr/>
        </p:nvSpPr>
        <p:spPr>
          <a:xfrm>
            <a:off x="965716" y="4113181"/>
            <a:ext cx="4539145" cy="492443"/>
          </a:xfrm>
          <a:prstGeom prst="rect">
            <a:avLst/>
          </a:prstGeom>
          <a:noFill/>
        </p:spPr>
        <p:txBody>
          <a:bodyPr wrap="square" rtlCol="0">
            <a:spAutoFit/>
          </a:bodyPr>
          <a:lstStyle/>
          <a:p>
            <a:pPr algn="ctr"/>
            <a:r>
              <a:rPr lang="en-GB" sz="2600" dirty="0">
                <a:solidFill>
                  <a:schemeClr val="bg1">
                    <a:alpha val="60000"/>
                  </a:schemeClr>
                </a:solidFill>
              </a:rPr>
              <a:t>Results</a:t>
            </a:r>
          </a:p>
        </p:txBody>
      </p:sp>
      <p:sp>
        <p:nvSpPr>
          <p:cNvPr id="321" name="Arrow: Down 320">
            <a:extLst>
              <a:ext uri="{FF2B5EF4-FFF2-40B4-BE49-F238E27FC236}">
                <a16:creationId xmlns:a16="http://schemas.microsoft.com/office/drawing/2014/main" id="{7D6E7143-1422-4CDE-B598-B79192A23095}"/>
              </a:ext>
            </a:extLst>
          </p:cNvPr>
          <p:cNvSpPr/>
          <p:nvPr/>
        </p:nvSpPr>
        <p:spPr>
          <a:xfrm>
            <a:off x="2899477" y="3302008"/>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Arrow: Down 322">
            <a:extLst>
              <a:ext uri="{FF2B5EF4-FFF2-40B4-BE49-F238E27FC236}">
                <a16:creationId xmlns:a16="http://schemas.microsoft.com/office/drawing/2014/main" id="{0E336AA2-0119-45B4-AB57-5BD1771DABDA}"/>
              </a:ext>
            </a:extLst>
          </p:cNvPr>
          <p:cNvSpPr/>
          <p:nvPr/>
        </p:nvSpPr>
        <p:spPr>
          <a:xfrm>
            <a:off x="2912917" y="4810256"/>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5" name="Picture 6" descr="C nutans seed leaving flowerhead Garman farm 040703 I">
            <a:extLst>
              <a:ext uri="{FF2B5EF4-FFF2-40B4-BE49-F238E27FC236}">
                <a16:creationId xmlns:a16="http://schemas.microsoft.com/office/drawing/2014/main" id="{94942AE8-6EB1-4022-A7E5-4F49E3015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7706786" y="982155"/>
            <a:ext cx="3996895" cy="304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TextBox 326">
            <a:extLst>
              <a:ext uri="{FF2B5EF4-FFF2-40B4-BE49-F238E27FC236}">
                <a16:creationId xmlns:a16="http://schemas.microsoft.com/office/drawing/2014/main" id="{FF67C7B4-2103-47F0-B44E-4356CCAEF024}"/>
              </a:ext>
            </a:extLst>
          </p:cNvPr>
          <p:cNvSpPr txBox="1"/>
          <p:nvPr/>
        </p:nvSpPr>
        <p:spPr>
          <a:xfrm>
            <a:off x="10611385" y="3834814"/>
            <a:ext cx="1159599" cy="200055"/>
          </a:xfrm>
          <a:prstGeom prst="rect">
            <a:avLst/>
          </a:prstGeom>
          <a:noFill/>
        </p:spPr>
        <p:txBody>
          <a:bodyPr wrap="square" rtlCol="0">
            <a:spAutoFit/>
          </a:bodyPr>
          <a:lstStyle/>
          <a:p>
            <a:r>
              <a:rPr lang="en-GB" sz="700" dirty="0">
                <a:solidFill>
                  <a:schemeClr val="bg1"/>
                </a:solidFill>
              </a:rPr>
              <a:t>Image source: O. </a:t>
            </a:r>
            <a:r>
              <a:rPr lang="en-GB" sz="700" dirty="0" err="1">
                <a:solidFill>
                  <a:schemeClr val="bg1"/>
                </a:solidFill>
              </a:rPr>
              <a:t>Skarpaas</a:t>
            </a:r>
            <a:endParaRPr lang="en-GB" sz="700" dirty="0">
              <a:solidFill>
                <a:schemeClr val="bg1"/>
              </a:solidFill>
            </a:endParaRPr>
          </a:p>
        </p:txBody>
      </p:sp>
      <p:pic>
        <p:nvPicPr>
          <p:cNvPr id="329" name="Picture 6" descr="Image result for carduus acanthoides">
            <a:extLst>
              <a:ext uri="{FF2B5EF4-FFF2-40B4-BE49-F238E27FC236}">
                <a16:creationId xmlns:a16="http://schemas.microsoft.com/office/drawing/2014/main" id="{AF93F480-0611-4A41-8F88-0FF981FA7C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16"/>
          <a:stretch/>
        </p:blipFill>
        <p:spPr bwMode="auto">
          <a:xfrm>
            <a:off x="7706786" y="4206240"/>
            <a:ext cx="2243918" cy="2018947"/>
          </a:xfrm>
          <a:prstGeom prst="rect">
            <a:avLst/>
          </a:prstGeom>
          <a:noFill/>
          <a:extLst>
            <a:ext uri="{909E8E84-426E-40DD-AFC4-6F175D3DCCD1}">
              <a14:hiddenFill xmlns:a14="http://schemas.microsoft.com/office/drawing/2010/main">
                <a:solidFill>
                  <a:srgbClr val="FFFFFF"/>
                </a:solidFill>
              </a14:hiddenFill>
            </a:ext>
          </a:extLst>
        </p:spPr>
      </p:pic>
      <p:sp>
        <p:nvSpPr>
          <p:cNvPr id="331" name="TextBox 330">
            <a:extLst>
              <a:ext uri="{FF2B5EF4-FFF2-40B4-BE49-F238E27FC236}">
                <a16:creationId xmlns:a16="http://schemas.microsoft.com/office/drawing/2014/main" id="{91543A0E-566B-4453-A72F-8B10BD8C03F3}"/>
              </a:ext>
            </a:extLst>
          </p:cNvPr>
          <p:cNvSpPr txBox="1"/>
          <p:nvPr/>
        </p:nvSpPr>
        <p:spPr>
          <a:xfrm>
            <a:off x="8960582" y="6040823"/>
            <a:ext cx="1831483" cy="200055"/>
          </a:xfrm>
          <a:prstGeom prst="rect">
            <a:avLst/>
          </a:prstGeom>
          <a:noFill/>
        </p:spPr>
        <p:txBody>
          <a:bodyPr wrap="square" rtlCol="0">
            <a:spAutoFit/>
          </a:bodyPr>
          <a:lstStyle/>
          <a:p>
            <a:r>
              <a:rPr lang="en-GB" sz="700" dirty="0">
                <a:solidFill>
                  <a:schemeClr val="bg1"/>
                </a:solidFill>
              </a:rPr>
              <a:t>Image source: </a:t>
            </a:r>
            <a:r>
              <a:rPr lang="en-GB" sz="700" dirty="0">
                <a:solidFill>
                  <a:schemeClr val="bg1"/>
                </a:solidFill>
                <a:hlinkClick r:id="rId4">
                  <a:extLst>
                    <a:ext uri="{A12FA001-AC4F-418D-AE19-62706E023703}">
                      <ahyp:hlinkClr xmlns:ahyp="http://schemas.microsoft.com/office/drawing/2018/hyperlinkcolor" val="tx"/>
                    </a:ext>
                  </a:extLst>
                </a:hlinkClick>
              </a:rPr>
              <a:t>brc.ac.uk</a:t>
            </a:r>
            <a:endParaRPr lang="en-GB" sz="700" dirty="0">
              <a:solidFill>
                <a:schemeClr val="bg1"/>
              </a:solidFill>
            </a:endParaRPr>
          </a:p>
        </p:txBody>
      </p:sp>
      <p:pic>
        <p:nvPicPr>
          <p:cNvPr id="333" name="Picture 8" descr="Image result for carduus nutans">
            <a:extLst>
              <a:ext uri="{FF2B5EF4-FFF2-40B4-BE49-F238E27FC236}">
                <a16:creationId xmlns:a16="http://schemas.microsoft.com/office/drawing/2014/main" id="{90CD6A2D-530C-4992-998A-0B2FF5E8C1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307" r="16280"/>
          <a:stretch/>
        </p:blipFill>
        <p:spPr bwMode="auto">
          <a:xfrm>
            <a:off x="10161074" y="4206239"/>
            <a:ext cx="1546144" cy="2018947"/>
          </a:xfrm>
          <a:prstGeom prst="rect">
            <a:avLst/>
          </a:prstGeom>
          <a:noFill/>
          <a:extLst>
            <a:ext uri="{909E8E84-426E-40DD-AFC4-6F175D3DCCD1}">
              <a14:hiddenFill xmlns:a14="http://schemas.microsoft.com/office/drawing/2010/main">
                <a:solidFill>
                  <a:srgbClr val="FFFFFF"/>
                </a:solidFill>
              </a14:hiddenFill>
            </a:ext>
          </a:extLst>
        </p:spPr>
      </p:pic>
      <p:sp>
        <p:nvSpPr>
          <p:cNvPr id="335" name="TextBox 334">
            <a:extLst>
              <a:ext uri="{FF2B5EF4-FFF2-40B4-BE49-F238E27FC236}">
                <a16:creationId xmlns:a16="http://schemas.microsoft.com/office/drawing/2014/main" id="{3143853B-1CC9-4A90-BA3F-9088A534AAEC}"/>
              </a:ext>
            </a:extLst>
          </p:cNvPr>
          <p:cNvSpPr txBox="1"/>
          <p:nvPr/>
        </p:nvSpPr>
        <p:spPr>
          <a:xfrm>
            <a:off x="10554073" y="6040823"/>
            <a:ext cx="1216911" cy="200055"/>
          </a:xfrm>
          <a:prstGeom prst="rect">
            <a:avLst/>
          </a:prstGeom>
          <a:noFill/>
        </p:spPr>
        <p:txBody>
          <a:bodyPr wrap="square" rtlCol="0">
            <a:spAutoFit/>
          </a:bodyPr>
          <a:lstStyle/>
          <a:p>
            <a:r>
              <a:rPr lang="en-GB" sz="700" dirty="0">
                <a:solidFill>
                  <a:schemeClr val="bg1"/>
                </a:solidFill>
              </a:rPr>
              <a:t>Image source: </a:t>
            </a:r>
            <a:r>
              <a:rPr lang="en-GB" sz="700" dirty="0">
                <a:solidFill>
                  <a:schemeClr val="bg1"/>
                </a:solidFill>
                <a:hlinkClick r:id="rId6">
                  <a:extLst>
                    <a:ext uri="{A12FA001-AC4F-418D-AE19-62706E023703}">
                      <ahyp:hlinkClr xmlns:ahyp="http://schemas.microsoft.com/office/drawing/2018/hyperlinkcolor" val="tx"/>
                    </a:ext>
                  </a:extLst>
                </a:hlinkClick>
              </a:rPr>
              <a:t>web.ewu.edu</a:t>
            </a:r>
            <a:endParaRPr lang="en-GB" sz="700" dirty="0">
              <a:solidFill>
                <a:schemeClr val="bg1"/>
              </a:solidFill>
            </a:endParaRPr>
          </a:p>
        </p:txBody>
      </p:sp>
    </p:spTree>
    <p:extLst>
      <p:ext uri="{BB962C8B-B14F-4D97-AF65-F5344CB8AC3E}">
        <p14:creationId xmlns:p14="http://schemas.microsoft.com/office/powerpoint/2010/main" val="35253815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167A697D-C6CF-4CF2-9591-6E3AE28EAC31}"/>
              </a:ext>
            </a:extLst>
          </p:cNvPr>
          <p:cNvPicPr>
            <a:picLocks noChangeAspect="1"/>
          </p:cNvPicPr>
          <p:nvPr/>
        </p:nvPicPr>
        <p:blipFill rotWithShape="1">
          <a:blip r:embed="rId2"/>
          <a:srcRect l="37863" t="26518" r="30417" b="10815"/>
          <a:stretch/>
        </p:blipFill>
        <p:spPr>
          <a:xfrm>
            <a:off x="280761" y="930034"/>
            <a:ext cx="4921741" cy="5543352"/>
          </a:xfrm>
          <a:prstGeom prst="rect">
            <a:avLst/>
          </a:prstGeom>
        </p:spPr>
      </p:pic>
      <p:sp>
        <p:nvSpPr>
          <p:cNvPr id="69" name="TextBox 68">
            <a:extLst>
              <a:ext uri="{FF2B5EF4-FFF2-40B4-BE49-F238E27FC236}">
                <a16:creationId xmlns:a16="http://schemas.microsoft.com/office/drawing/2014/main" id="{7C202AD0-2734-4634-B1EC-63180958DD93}"/>
              </a:ext>
            </a:extLst>
          </p:cNvPr>
          <p:cNvSpPr txBox="1"/>
          <p:nvPr/>
        </p:nvSpPr>
        <p:spPr>
          <a:xfrm>
            <a:off x="3533935" y="1102530"/>
            <a:ext cx="1850764" cy="215444"/>
          </a:xfrm>
          <a:prstGeom prst="rect">
            <a:avLst/>
          </a:prstGeom>
          <a:noFill/>
        </p:spPr>
        <p:txBody>
          <a:bodyPr wrap="square">
            <a:spAutoFit/>
          </a:bodyPr>
          <a:lstStyle/>
          <a:p>
            <a:r>
              <a:rPr lang="en-GB" sz="800" dirty="0"/>
              <a:t>Image source: Zhang et al (2011)</a:t>
            </a:r>
          </a:p>
        </p:txBody>
      </p:sp>
      <p:sp>
        <p:nvSpPr>
          <p:cNvPr id="15" name="TextBox 14">
            <a:extLst>
              <a:ext uri="{FF2B5EF4-FFF2-40B4-BE49-F238E27FC236}">
                <a16:creationId xmlns:a16="http://schemas.microsoft.com/office/drawing/2014/main" id="{DB0415CD-B5AE-4135-8F8E-4E45EF48573D}"/>
              </a:ext>
            </a:extLst>
          </p:cNvPr>
          <p:cNvSpPr txBox="1"/>
          <p:nvPr/>
        </p:nvSpPr>
        <p:spPr>
          <a:xfrm>
            <a:off x="5446699" y="930034"/>
            <a:ext cx="6078654" cy="3139321"/>
          </a:xfrm>
          <a:prstGeom prst="rect">
            <a:avLst/>
          </a:prstGeom>
          <a:noFill/>
        </p:spPr>
        <p:txBody>
          <a:bodyPr wrap="square" rtlCol="0">
            <a:spAutoFit/>
          </a:bodyPr>
          <a:lstStyle/>
          <a:p>
            <a:r>
              <a:rPr lang="en-GB" sz="2200" dirty="0"/>
              <a:t>Previous studies have shown that, at least in </a:t>
            </a:r>
            <a:r>
              <a:rPr lang="en-GB" sz="2200" i="1" dirty="0"/>
              <a:t>C. nutans</a:t>
            </a:r>
            <a:r>
              <a:rPr lang="en-GB" sz="2200" dirty="0"/>
              <a:t>, that warming increases plant height and shifts dispersal kernels to the right. However…</a:t>
            </a:r>
          </a:p>
          <a:p>
            <a:endParaRPr lang="en-GB" sz="2200" dirty="0"/>
          </a:p>
          <a:p>
            <a:r>
              <a:rPr lang="en-GB" sz="2200" dirty="0"/>
              <a:t>This is not as clear for </a:t>
            </a:r>
            <a:r>
              <a:rPr lang="en-GB" sz="2200" i="1" dirty="0"/>
              <a:t>C. </a:t>
            </a:r>
            <a:r>
              <a:rPr lang="en-GB" sz="2200" i="1" dirty="0" err="1"/>
              <a:t>acanthoides</a:t>
            </a:r>
            <a:r>
              <a:rPr lang="en-GB" sz="2200" i="1" dirty="0"/>
              <a:t>.</a:t>
            </a:r>
          </a:p>
          <a:p>
            <a:endParaRPr lang="en-GB" sz="2200" i="1" dirty="0"/>
          </a:p>
          <a:p>
            <a:r>
              <a:rPr lang="en-GB" sz="2200" dirty="0"/>
              <a:t>Also, previous studies have only considered seed release as a single point source at the maximum flower height; what about other release heights?</a:t>
            </a:r>
          </a:p>
        </p:txBody>
      </p:sp>
    </p:spTree>
    <p:extLst>
      <p:ext uri="{BB962C8B-B14F-4D97-AF65-F5344CB8AC3E}">
        <p14:creationId xmlns:p14="http://schemas.microsoft.com/office/powerpoint/2010/main" val="8797845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a:extLst>
              <a:ext uri="{FF2B5EF4-FFF2-40B4-BE49-F238E27FC236}">
                <a16:creationId xmlns:a16="http://schemas.microsoft.com/office/drawing/2014/main" id="{0EB1B933-CF9E-42C4-A8BB-35F6D51E8BAA}"/>
              </a:ext>
            </a:extLst>
          </p:cNvPr>
          <p:cNvPicPr>
            <a:picLocks noChangeArrowheads="1"/>
          </p:cNvPicPr>
          <p:nvPr/>
        </p:nvPicPr>
        <p:blipFill rotWithShape="1">
          <a:blip r:embed="rId2">
            <a:extLst>
              <a:ext uri="{28A0092B-C50C-407E-A947-70E740481C1C}">
                <a14:useLocalDpi xmlns:a14="http://schemas.microsoft.com/office/drawing/2010/main" val="0"/>
              </a:ext>
            </a:extLst>
          </a:blip>
          <a:srcRect l="19208" t="21684" r="25984" b="7592"/>
          <a:stretch/>
        </p:blipFill>
        <p:spPr bwMode="auto">
          <a:xfrm>
            <a:off x="666648" y="1051053"/>
            <a:ext cx="4336512" cy="500195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649F4EB0-1774-4096-A993-5A2D69064B1C}"/>
              </a:ext>
            </a:extLst>
          </p:cNvPr>
          <p:cNvSpPr txBox="1"/>
          <p:nvPr/>
        </p:nvSpPr>
        <p:spPr>
          <a:xfrm>
            <a:off x="4076465" y="5882802"/>
            <a:ext cx="1445107" cy="200055"/>
          </a:xfrm>
          <a:prstGeom prst="rect">
            <a:avLst/>
          </a:prstGeom>
          <a:noFill/>
        </p:spPr>
        <p:txBody>
          <a:bodyPr wrap="square" rtlCol="0">
            <a:spAutoFit/>
          </a:bodyPr>
          <a:lstStyle/>
          <a:p>
            <a:r>
              <a:rPr lang="en-GB" sz="700" dirty="0">
                <a:solidFill>
                  <a:schemeClr val="bg1"/>
                </a:solidFill>
              </a:rPr>
              <a:t>Image source: K. Shea</a:t>
            </a:r>
          </a:p>
        </p:txBody>
      </p:sp>
      <p:sp>
        <p:nvSpPr>
          <p:cNvPr id="20" name="TextBox 19">
            <a:extLst>
              <a:ext uri="{FF2B5EF4-FFF2-40B4-BE49-F238E27FC236}">
                <a16:creationId xmlns:a16="http://schemas.microsoft.com/office/drawing/2014/main" id="{EEBC1802-EF80-440D-B1F4-24F03C7F65A8}"/>
              </a:ext>
            </a:extLst>
          </p:cNvPr>
          <p:cNvSpPr txBox="1"/>
          <p:nvPr/>
        </p:nvSpPr>
        <p:spPr>
          <a:xfrm>
            <a:off x="5446699" y="930034"/>
            <a:ext cx="6078654" cy="1107996"/>
          </a:xfrm>
          <a:prstGeom prst="rect">
            <a:avLst/>
          </a:prstGeom>
          <a:noFill/>
        </p:spPr>
        <p:txBody>
          <a:bodyPr wrap="square" rtlCol="0">
            <a:spAutoFit/>
          </a:bodyPr>
          <a:lstStyle/>
          <a:p>
            <a:r>
              <a:rPr lang="en-GB" sz="2200" dirty="0"/>
              <a:t>Previous studies used the maximum point of seed release (i.e. the highest flower head) on each plant to calculate dispersal kernels.</a:t>
            </a:r>
          </a:p>
        </p:txBody>
      </p:sp>
      <p:cxnSp>
        <p:nvCxnSpPr>
          <p:cNvPr id="76" name="Straight Connector 75">
            <a:extLst>
              <a:ext uri="{FF2B5EF4-FFF2-40B4-BE49-F238E27FC236}">
                <a16:creationId xmlns:a16="http://schemas.microsoft.com/office/drawing/2014/main" id="{13E94608-D1A9-4EC2-866D-1E1D606931FB}"/>
              </a:ext>
            </a:extLst>
          </p:cNvPr>
          <p:cNvCxnSpPr>
            <a:cxnSpLocks/>
          </p:cNvCxnSpPr>
          <p:nvPr/>
        </p:nvCxnSpPr>
        <p:spPr>
          <a:xfrm>
            <a:off x="2860545" y="1297577"/>
            <a:ext cx="0" cy="4474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2875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EEBC1802-EF80-440D-B1F4-24F03C7F65A8}"/>
              </a:ext>
            </a:extLst>
          </p:cNvPr>
          <p:cNvSpPr txBox="1"/>
          <p:nvPr/>
        </p:nvSpPr>
        <p:spPr>
          <a:xfrm>
            <a:off x="5446699" y="930034"/>
            <a:ext cx="6078654" cy="3477875"/>
          </a:xfrm>
          <a:prstGeom prst="rect">
            <a:avLst/>
          </a:prstGeom>
          <a:noFill/>
        </p:spPr>
        <p:txBody>
          <a:bodyPr wrap="square" rtlCol="0">
            <a:spAutoFit/>
          </a:bodyPr>
          <a:lstStyle/>
          <a:p>
            <a:r>
              <a:rPr lang="en-GB" sz="2200" dirty="0"/>
              <a:t>Previous studies used the maximum point of seed release (i.e. the highest flower head) on each plant to calculate dispersal kernels.</a:t>
            </a:r>
          </a:p>
          <a:p>
            <a:endParaRPr lang="en-GB" sz="2200" dirty="0"/>
          </a:p>
          <a:p>
            <a:r>
              <a:rPr lang="en-GB" sz="2200" dirty="0"/>
              <a:t>But seeds release from a variety of different heights on the same plant!</a:t>
            </a:r>
          </a:p>
          <a:p>
            <a:endParaRPr lang="en-GB" sz="2200" dirty="0"/>
          </a:p>
          <a:p>
            <a:r>
              <a:rPr lang="en-GB" sz="2200" dirty="0"/>
              <a:t>How does the dispersal kernel change when accounting for all seed release heights on an individual?</a:t>
            </a:r>
          </a:p>
        </p:txBody>
      </p:sp>
      <p:pic>
        <p:nvPicPr>
          <p:cNvPr id="69" name="Picture 2">
            <a:extLst>
              <a:ext uri="{FF2B5EF4-FFF2-40B4-BE49-F238E27FC236}">
                <a16:creationId xmlns:a16="http://schemas.microsoft.com/office/drawing/2014/main" id="{BE02E969-86D2-484F-B3D0-CE1BD224D590}"/>
              </a:ext>
            </a:extLst>
          </p:cNvPr>
          <p:cNvPicPr>
            <a:picLocks noChangeArrowheads="1"/>
          </p:cNvPicPr>
          <p:nvPr/>
        </p:nvPicPr>
        <p:blipFill rotWithShape="1">
          <a:blip r:embed="rId2">
            <a:extLst>
              <a:ext uri="{28A0092B-C50C-407E-A947-70E740481C1C}">
                <a14:useLocalDpi xmlns:a14="http://schemas.microsoft.com/office/drawing/2010/main" val="0"/>
              </a:ext>
            </a:extLst>
          </a:blip>
          <a:srcRect l="19208" t="21684" r="25984" b="7592"/>
          <a:stretch/>
        </p:blipFill>
        <p:spPr bwMode="auto">
          <a:xfrm>
            <a:off x="666648" y="1051053"/>
            <a:ext cx="4336512" cy="5001953"/>
          </a:xfrm>
          <a:prstGeom prst="rect">
            <a:avLst/>
          </a:prstGeom>
          <a:noFill/>
          <a:extLst>
            <a:ext uri="{909E8E84-426E-40DD-AFC4-6F175D3DCCD1}">
              <a14:hiddenFill xmlns:a14="http://schemas.microsoft.com/office/drawing/2010/main">
                <a:solidFill>
                  <a:srgbClr val="FFFFFF"/>
                </a:solidFill>
              </a14:hiddenFill>
            </a:ext>
          </a:extLst>
        </p:spPr>
      </p:pic>
      <p:sp>
        <p:nvSpPr>
          <p:cNvPr id="70" name="TextBox 69">
            <a:extLst>
              <a:ext uri="{FF2B5EF4-FFF2-40B4-BE49-F238E27FC236}">
                <a16:creationId xmlns:a16="http://schemas.microsoft.com/office/drawing/2014/main" id="{EADDB439-4FD5-4832-B8C6-DDEE9A9BACDC}"/>
              </a:ext>
            </a:extLst>
          </p:cNvPr>
          <p:cNvSpPr txBox="1"/>
          <p:nvPr/>
        </p:nvSpPr>
        <p:spPr>
          <a:xfrm>
            <a:off x="4076465" y="5882802"/>
            <a:ext cx="1445107" cy="200055"/>
          </a:xfrm>
          <a:prstGeom prst="rect">
            <a:avLst/>
          </a:prstGeom>
          <a:noFill/>
        </p:spPr>
        <p:txBody>
          <a:bodyPr wrap="square" rtlCol="0">
            <a:spAutoFit/>
          </a:bodyPr>
          <a:lstStyle/>
          <a:p>
            <a:r>
              <a:rPr lang="en-GB" sz="700" dirty="0">
                <a:solidFill>
                  <a:schemeClr val="bg1"/>
                </a:solidFill>
              </a:rPr>
              <a:t>Image source: K. Shea</a:t>
            </a:r>
          </a:p>
        </p:txBody>
      </p:sp>
      <p:cxnSp>
        <p:nvCxnSpPr>
          <p:cNvPr id="71" name="Straight Connector 70">
            <a:extLst>
              <a:ext uri="{FF2B5EF4-FFF2-40B4-BE49-F238E27FC236}">
                <a16:creationId xmlns:a16="http://schemas.microsoft.com/office/drawing/2014/main" id="{F9BAC02F-A1F8-44B7-95B4-B425C6C79799}"/>
              </a:ext>
            </a:extLst>
          </p:cNvPr>
          <p:cNvCxnSpPr>
            <a:cxnSpLocks/>
          </p:cNvCxnSpPr>
          <p:nvPr/>
        </p:nvCxnSpPr>
        <p:spPr>
          <a:xfrm>
            <a:off x="2860545" y="1297577"/>
            <a:ext cx="0" cy="4474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B644E89-A0A1-4DD5-83CD-4B3261FB73C0}"/>
              </a:ext>
            </a:extLst>
          </p:cNvPr>
          <p:cNvCxnSpPr>
            <a:cxnSpLocks/>
          </p:cNvCxnSpPr>
          <p:nvPr/>
        </p:nvCxnSpPr>
        <p:spPr>
          <a:xfrm>
            <a:off x="1767085" y="2377440"/>
            <a:ext cx="0" cy="339494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FCA08A7-F048-4F64-BB14-822185A45B3A}"/>
              </a:ext>
            </a:extLst>
          </p:cNvPr>
          <p:cNvCxnSpPr>
            <a:cxnSpLocks/>
          </p:cNvCxnSpPr>
          <p:nvPr/>
        </p:nvCxnSpPr>
        <p:spPr>
          <a:xfrm>
            <a:off x="4646394" y="2717074"/>
            <a:ext cx="0" cy="305530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774CD8C-4C78-46D5-A02D-1CF66F2639BA}"/>
              </a:ext>
            </a:extLst>
          </p:cNvPr>
          <p:cNvCxnSpPr>
            <a:cxnSpLocks/>
          </p:cNvCxnSpPr>
          <p:nvPr/>
        </p:nvCxnSpPr>
        <p:spPr>
          <a:xfrm>
            <a:off x="3366435" y="1584960"/>
            <a:ext cx="371" cy="418742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D2D3C4A-2CB0-4BFC-9F7C-EEF199D6BDD7}"/>
              </a:ext>
            </a:extLst>
          </p:cNvPr>
          <p:cNvCxnSpPr>
            <a:cxnSpLocks/>
          </p:cNvCxnSpPr>
          <p:nvPr/>
        </p:nvCxnSpPr>
        <p:spPr>
          <a:xfrm>
            <a:off x="2019845" y="3776472"/>
            <a:ext cx="8724" cy="199591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04194CD-63C4-4453-AD45-CDDEDDD610C8}"/>
              </a:ext>
            </a:extLst>
          </p:cNvPr>
          <p:cNvCxnSpPr>
            <a:cxnSpLocks/>
          </p:cNvCxnSpPr>
          <p:nvPr/>
        </p:nvCxnSpPr>
        <p:spPr>
          <a:xfrm>
            <a:off x="2664001" y="3867912"/>
            <a:ext cx="11164" cy="190447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96856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EEBC1802-EF80-440D-B1F4-24F03C7F65A8}"/>
              </a:ext>
            </a:extLst>
          </p:cNvPr>
          <p:cNvSpPr txBox="1"/>
          <p:nvPr/>
        </p:nvSpPr>
        <p:spPr>
          <a:xfrm>
            <a:off x="5446699" y="930034"/>
            <a:ext cx="6078654" cy="3477875"/>
          </a:xfrm>
          <a:prstGeom prst="rect">
            <a:avLst/>
          </a:prstGeom>
          <a:noFill/>
        </p:spPr>
        <p:txBody>
          <a:bodyPr wrap="square" rtlCol="0">
            <a:spAutoFit/>
          </a:bodyPr>
          <a:lstStyle/>
          <a:p>
            <a:r>
              <a:rPr lang="en-GB" sz="2200" dirty="0"/>
              <a:t>Previous studies used the maximum point of seed release (i.e. the highest flower head) on each plant to calculate dispersal kernels.</a:t>
            </a:r>
          </a:p>
          <a:p>
            <a:endParaRPr lang="en-GB" sz="2200" dirty="0"/>
          </a:p>
          <a:p>
            <a:r>
              <a:rPr lang="en-GB" sz="2200" dirty="0"/>
              <a:t>But seeds release from a variety of different heights on the same plant!</a:t>
            </a:r>
          </a:p>
          <a:p>
            <a:endParaRPr lang="en-GB" sz="2200" dirty="0"/>
          </a:p>
          <a:p>
            <a:r>
              <a:rPr lang="en-GB" sz="2200" dirty="0"/>
              <a:t>How does the dispersal kernel change when accounting for all seed release heights on an individual?</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F07A183-D50B-463F-A40E-FAB29AC70F3D}"/>
                  </a:ext>
                </a:extLst>
              </p:cNvPr>
              <p:cNvSpPr txBox="1"/>
              <p:nvPr/>
            </p:nvSpPr>
            <p:spPr>
              <a:xfrm>
                <a:off x="4863356" y="4981753"/>
                <a:ext cx="4646034" cy="1141851"/>
              </a:xfrm>
              <a:prstGeom prst="rect">
                <a:avLst/>
              </a:prstGeom>
              <a:noFill/>
            </p:spPr>
            <p:txBody>
              <a:bodyPr wrap="square" rtlCol="0">
                <a:spAutoFit/>
              </a:bodyPr>
              <a:lstStyle/>
              <a:p>
                <a:pPr lvl="0">
                  <a:defRPr/>
                </a:pPr>
                <a14:m>
                  <m:oMathPara xmlns:m="http://schemas.openxmlformats.org/officeDocument/2006/math">
                    <m:oMathParaPr>
                      <m:jc m:val="centerGroup"/>
                    </m:oMathParaPr>
                    <m:oMath xmlns:m="http://schemas.openxmlformats.org/officeDocument/2006/math">
                      <m:r>
                        <a:rPr lang="en-GB" sz="2600" i="1" smtClean="0">
                          <a:solidFill>
                            <a:schemeClr val="tx1"/>
                          </a:solidFill>
                          <a:latin typeface="Cambria Math" panose="02040503050406030204" pitchFamily="18" charset="0"/>
                        </a:rPr>
                        <m:t>𝑘</m:t>
                      </m:r>
                      <m:d>
                        <m:dPr>
                          <m:ctrlPr>
                            <a:rPr lang="en-GB" sz="2600" i="1">
                              <a:solidFill>
                                <a:schemeClr val="tx1"/>
                              </a:solidFill>
                              <a:latin typeface="Cambria Math" panose="02040503050406030204" pitchFamily="18" charset="0"/>
                            </a:rPr>
                          </m:ctrlPr>
                        </m:dPr>
                        <m:e>
                          <m:r>
                            <a:rPr lang="en-GB" sz="2600" i="1">
                              <a:solidFill>
                                <a:schemeClr val="tx1"/>
                              </a:solidFill>
                              <a:latin typeface="Cambria Math" panose="02040503050406030204" pitchFamily="18" charset="0"/>
                            </a:rPr>
                            <m:t>𝑟</m:t>
                          </m:r>
                        </m:e>
                      </m:d>
                      <m:r>
                        <a:rPr lang="en-GB" sz="2600" i="1">
                          <a:solidFill>
                            <a:schemeClr val="tx1"/>
                          </a:solidFill>
                          <a:latin typeface="Cambria Math" panose="02040503050406030204" pitchFamily="18" charset="0"/>
                        </a:rPr>
                        <m:t>=</m:t>
                      </m:r>
                      <m:nary>
                        <m:naryPr>
                          <m:limLoc m:val="undOvr"/>
                          <m:subHide m:val="on"/>
                          <m:supHide m:val="on"/>
                          <m:ctrlPr>
                            <a:rPr lang="en-GB" sz="2600" i="1" smtClean="0">
                              <a:solidFill>
                                <a:schemeClr val="tx1"/>
                              </a:solidFill>
                              <a:latin typeface="Cambria Math" panose="02040503050406030204" pitchFamily="18" charset="0"/>
                            </a:rPr>
                          </m:ctrlPr>
                        </m:naryPr>
                        <m:sub/>
                        <m:sup/>
                        <m:e>
                          <m:r>
                            <a:rPr lang="en-GB" sz="2600" i="1">
                              <a:latin typeface="Cambria Math" panose="02040503050406030204" pitchFamily="18" charset="0"/>
                            </a:rPr>
                            <m:t>𝑝</m:t>
                          </m:r>
                          <m:d>
                            <m:dPr>
                              <m:ctrlPr>
                                <a:rPr lang="en-GB" sz="2600" i="1">
                                  <a:latin typeface="Cambria Math" panose="02040503050406030204" pitchFamily="18" charset="0"/>
                                </a:rPr>
                              </m:ctrlPr>
                            </m:dPr>
                            <m:e>
                              <m:r>
                                <a:rPr lang="en-GB" sz="2600" i="1">
                                  <a:latin typeface="Cambria Math" panose="02040503050406030204" pitchFamily="18" charset="0"/>
                                </a:rPr>
                                <m:t>𝑟</m:t>
                              </m:r>
                            </m:e>
                          </m:d>
                          <m:r>
                            <a:rPr lang="en-GB" sz="2600" i="1">
                              <a:latin typeface="Cambria Math" panose="02040503050406030204" pitchFamily="18" charset="0"/>
                            </a:rPr>
                            <m:t>𝑝</m:t>
                          </m:r>
                          <m:r>
                            <a:rPr lang="en-GB" sz="2600" i="1">
                              <a:latin typeface="Cambria Math" panose="02040503050406030204" pitchFamily="18" charset="0"/>
                            </a:rPr>
                            <m:t>(</m:t>
                          </m:r>
                          <m:r>
                            <a:rPr lang="en-GB" sz="2600" i="1">
                              <a:latin typeface="Cambria Math" panose="02040503050406030204" pitchFamily="18" charset="0"/>
                            </a:rPr>
                            <m:t>𝐻</m:t>
                          </m:r>
                          <m:r>
                            <a:rPr lang="en-GB" sz="2600" i="1">
                              <a:latin typeface="Cambria Math" panose="02040503050406030204" pitchFamily="18" charset="0"/>
                            </a:rPr>
                            <m:t>) </m:t>
                          </m:r>
                          <m:r>
                            <a:rPr lang="en-GB" sz="2600" i="1">
                              <a:latin typeface="Cambria Math" panose="02040503050406030204" pitchFamily="18" charset="0"/>
                            </a:rPr>
                            <m:t>𝑑𝐻</m:t>
                          </m:r>
                        </m:e>
                      </m:nary>
                    </m:oMath>
                  </m:oMathPara>
                </a14:m>
                <a:endParaRPr lang="en-GB" sz="2600" dirty="0">
                  <a:solidFill>
                    <a:schemeClr val="tx1"/>
                  </a:solidFill>
                </a:endParaRPr>
              </a:p>
            </p:txBody>
          </p:sp>
        </mc:Choice>
        <mc:Fallback xmlns="">
          <p:sp>
            <p:nvSpPr>
              <p:cNvPr id="14" name="TextBox 13">
                <a:extLst>
                  <a:ext uri="{FF2B5EF4-FFF2-40B4-BE49-F238E27FC236}">
                    <a16:creationId xmlns:a16="http://schemas.microsoft.com/office/drawing/2014/main" id="{2F07A183-D50B-463F-A40E-FAB29AC70F3D}"/>
                  </a:ext>
                </a:extLst>
              </p:cNvPr>
              <p:cNvSpPr txBox="1">
                <a:spLocks noRot="1" noChangeAspect="1" noMove="1" noResize="1" noEditPoints="1" noAdjustHandles="1" noChangeArrowheads="1" noChangeShapeType="1" noTextEdit="1"/>
              </p:cNvSpPr>
              <p:nvPr/>
            </p:nvSpPr>
            <p:spPr>
              <a:xfrm>
                <a:off x="4863356" y="4981753"/>
                <a:ext cx="4646034" cy="1141851"/>
              </a:xfrm>
              <a:prstGeom prst="rect">
                <a:avLst/>
              </a:prstGeom>
              <a:blipFill>
                <a:blip r:embed="rId2"/>
                <a:stretch>
                  <a:fillRect/>
                </a:stretch>
              </a:blipFill>
            </p:spPr>
            <p:txBody>
              <a:bodyPr/>
              <a:lstStyle/>
              <a:p>
                <a:r>
                  <a:rPr lang="en-GB">
                    <a:noFill/>
                  </a:rPr>
                  <a:t> </a:t>
                </a:r>
              </a:p>
            </p:txBody>
          </p:sp>
        </mc:Fallback>
      </mc:AlternateContent>
      <p:pic>
        <p:nvPicPr>
          <p:cNvPr id="70" name="Picture 2">
            <a:extLst>
              <a:ext uri="{FF2B5EF4-FFF2-40B4-BE49-F238E27FC236}">
                <a16:creationId xmlns:a16="http://schemas.microsoft.com/office/drawing/2014/main" id="{7A98ADA1-978A-4777-8911-A3A17C62BAB2}"/>
              </a:ext>
            </a:extLst>
          </p:cNvPr>
          <p:cNvPicPr>
            <a:picLocks noChangeArrowheads="1"/>
          </p:cNvPicPr>
          <p:nvPr/>
        </p:nvPicPr>
        <p:blipFill rotWithShape="1">
          <a:blip r:embed="rId3">
            <a:extLst>
              <a:ext uri="{28A0092B-C50C-407E-A947-70E740481C1C}">
                <a14:useLocalDpi xmlns:a14="http://schemas.microsoft.com/office/drawing/2010/main" val="0"/>
              </a:ext>
            </a:extLst>
          </a:blip>
          <a:srcRect l="19208" t="21684" r="25984" b="7592"/>
          <a:stretch/>
        </p:blipFill>
        <p:spPr bwMode="auto">
          <a:xfrm>
            <a:off x="666648" y="1051053"/>
            <a:ext cx="4336512" cy="5001953"/>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a:extLst>
              <a:ext uri="{FF2B5EF4-FFF2-40B4-BE49-F238E27FC236}">
                <a16:creationId xmlns:a16="http://schemas.microsoft.com/office/drawing/2014/main" id="{13DD4B8B-881B-477E-BEFE-77154ED4796F}"/>
              </a:ext>
            </a:extLst>
          </p:cNvPr>
          <p:cNvSpPr txBox="1"/>
          <p:nvPr/>
        </p:nvSpPr>
        <p:spPr>
          <a:xfrm>
            <a:off x="4076465" y="5882802"/>
            <a:ext cx="1445107" cy="200055"/>
          </a:xfrm>
          <a:prstGeom prst="rect">
            <a:avLst/>
          </a:prstGeom>
          <a:noFill/>
        </p:spPr>
        <p:txBody>
          <a:bodyPr wrap="square" rtlCol="0">
            <a:spAutoFit/>
          </a:bodyPr>
          <a:lstStyle/>
          <a:p>
            <a:r>
              <a:rPr lang="en-GB" sz="700" dirty="0">
                <a:solidFill>
                  <a:schemeClr val="bg1"/>
                </a:solidFill>
              </a:rPr>
              <a:t>Image source: K. Shea</a:t>
            </a:r>
          </a:p>
        </p:txBody>
      </p:sp>
      <p:cxnSp>
        <p:nvCxnSpPr>
          <p:cNvPr id="72" name="Straight Connector 71">
            <a:extLst>
              <a:ext uri="{FF2B5EF4-FFF2-40B4-BE49-F238E27FC236}">
                <a16:creationId xmlns:a16="http://schemas.microsoft.com/office/drawing/2014/main" id="{9E12F039-41F2-4FBF-973D-E22F0904BA3C}"/>
              </a:ext>
            </a:extLst>
          </p:cNvPr>
          <p:cNvCxnSpPr>
            <a:cxnSpLocks/>
          </p:cNvCxnSpPr>
          <p:nvPr/>
        </p:nvCxnSpPr>
        <p:spPr>
          <a:xfrm>
            <a:off x="2860545" y="1297577"/>
            <a:ext cx="0" cy="4474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4C33BD-A989-4D9E-96A2-F0595CDDAA45}"/>
              </a:ext>
            </a:extLst>
          </p:cNvPr>
          <p:cNvCxnSpPr>
            <a:cxnSpLocks/>
          </p:cNvCxnSpPr>
          <p:nvPr/>
        </p:nvCxnSpPr>
        <p:spPr>
          <a:xfrm>
            <a:off x="1767085" y="2377440"/>
            <a:ext cx="0" cy="339494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D8BC970-49BC-44FD-87B6-719D75245D08}"/>
              </a:ext>
            </a:extLst>
          </p:cNvPr>
          <p:cNvCxnSpPr>
            <a:cxnSpLocks/>
          </p:cNvCxnSpPr>
          <p:nvPr/>
        </p:nvCxnSpPr>
        <p:spPr>
          <a:xfrm>
            <a:off x="4646394" y="2717074"/>
            <a:ext cx="0" cy="305530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F573BE2-4B0C-44B2-A3DD-2EEB962D5856}"/>
              </a:ext>
            </a:extLst>
          </p:cNvPr>
          <p:cNvCxnSpPr>
            <a:cxnSpLocks/>
          </p:cNvCxnSpPr>
          <p:nvPr/>
        </p:nvCxnSpPr>
        <p:spPr>
          <a:xfrm>
            <a:off x="3366435" y="1584960"/>
            <a:ext cx="371" cy="418742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4648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1" name="TextBox 170">
            <a:extLst>
              <a:ext uri="{FF2B5EF4-FFF2-40B4-BE49-F238E27FC236}">
                <a16:creationId xmlns:a16="http://schemas.microsoft.com/office/drawing/2014/main" id="{C3D32DEA-C5B1-411C-A2FA-CB3A8312CA22}"/>
              </a:ext>
            </a:extLst>
          </p:cNvPr>
          <p:cNvSpPr txBox="1"/>
          <p:nvPr/>
        </p:nvSpPr>
        <p:spPr>
          <a:xfrm>
            <a:off x="1016795" y="1992260"/>
            <a:ext cx="10167939" cy="4093428"/>
          </a:xfrm>
          <a:prstGeom prst="rect">
            <a:avLst/>
          </a:prstGeom>
          <a:noFill/>
        </p:spPr>
        <p:txBody>
          <a:bodyPr wrap="square" rtlCol="0">
            <a:spAutoFit/>
          </a:bodyPr>
          <a:lstStyle/>
          <a:p>
            <a:pPr marL="514350" indent="-514350">
              <a:buFont typeface="+mj-lt"/>
              <a:buAutoNum type="arabicPeriod"/>
            </a:pPr>
            <a:r>
              <a:rPr lang="en-GB" sz="2600" dirty="0"/>
              <a:t>How does increased temperature affect the distribution of flower head heights (and thus seed release heights)?</a:t>
            </a:r>
          </a:p>
          <a:p>
            <a:pPr marL="514350" indent="-514350">
              <a:buFont typeface="+mj-lt"/>
              <a:buAutoNum type="arabicPeriod"/>
            </a:pPr>
            <a:endParaRPr lang="en-GB" sz="2600" dirty="0"/>
          </a:p>
          <a:p>
            <a:pPr marL="342900" indent="-342900">
              <a:buFont typeface="+mj-lt"/>
              <a:buAutoNum type="arabicPeriod"/>
            </a:pPr>
            <a:endParaRPr lang="en-GB" sz="2600" dirty="0"/>
          </a:p>
          <a:p>
            <a:pPr marL="514350" indent="-514350">
              <a:buFont typeface="+mj-lt"/>
              <a:buAutoNum type="arabicPeriod"/>
            </a:pPr>
            <a:r>
              <a:rPr lang="en-GB" sz="2600" dirty="0"/>
              <a:t>How does increased temperature affect projected dispersal distances over the distribution of flower head heights?</a:t>
            </a:r>
          </a:p>
          <a:p>
            <a:pPr marL="514350" indent="-514350">
              <a:buFont typeface="+mj-lt"/>
              <a:buAutoNum type="arabicPeriod"/>
            </a:pPr>
            <a:endParaRPr lang="en-GB" sz="2600" dirty="0"/>
          </a:p>
          <a:p>
            <a:pPr marL="342900" indent="-342900">
              <a:buFont typeface="+mj-lt"/>
              <a:buAutoNum type="arabicPeriod"/>
            </a:pPr>
            <a:endParaRPr lang="en-GB" sz="2600" dirty="0"/>
          </a:p>
          <a:p>
            <a:pPr marL="514350" indent="-514350">
              <a:buFont typeface="+mj-lt"/>
              <a:buAutoNum type="arabicPeriod"/>
            </a:pPr>
            <a:r>
              <a:rPr lang="en-GB" sz="2600" dirty="0"/>
              <a:t>Are there differences in projected dispersal when using the distribution of seed release heights rather than the maximum height?</a:t>
            </a:r>
          </a:p>
        </p:txBody>
      </p:sp>
      <p:sp>
        <p:nvSpPr>
          <p:cNvPr id="4" name="Rectangle 3">
            <a:extLst>
              <a:ext uri="{FF2B5EF4-FFF2-40B4-BE49-F238E27FC236}">
                <a16:creationId xmlns:a16="http://schemas.microsoft.com/office/drawing/2014/main" id="{F23D50E9-F080-4592-9DF6-5A90854157C8}"/>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D11B771F-601B-4662-AEFC-026EE1BC0E65}"/>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6" name="Rectangle 5">
            <a:extLst>
              <a:ext uri="{FF2B5EF4-FFF2-40B4-BE49-F238E27FC236}">
                <a16:creationId xmlns:a16="http://schemas.microsoft.com/office/drawing/2014/main" id="{1D1D6ADF-6B1B-4C08-A5FF-B3E66368A34F}"/>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70EEE3E-1280-488D-B705-8E688E03299E}"/>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F475B984-5772-4300-9354-DCEEB4E8EDF0}"/>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F320E72E-38A1-4A23-8681-4D23045BE8EC}"/>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D59D7566-48A4-478A-9AA9-E899A1E599A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B08C0BD8-6EF4-4053-A2BD-25B249F803FB}"/>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A9442C95-DF01-4DE5-B110-52802E6ECBBC}"/>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5ACE417-1134-4DE9-8BE6-83F367847082}"/>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1718588E-6777-4B47-B01E-ACB31E8B0740}"/>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9C4942C-CF6D-471E-AE06-DC7596D139BD}"/>
              </a:ext>
            </a:extLst>
          </p:cNvPr>
          <p:cNvSpPr/>
          <p:nvPr/>
        </p:nvSpPr>
        <p:spPr>
          <a:xfrm>
            <a:off x="442459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45CEA1B6-FF09-4C93-9AF1-2C30AF4EBC79}"/>
              </a:ext>
            </a:extLst>
          </p:cNvPr>
          <p:cNvSpPr/>
          <p:nvPr/>
        </p:nvSpPr>
        <p:spPr>
          <a:xfrm>
            <a:off x="461634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7E302E47-33D2-4E99-B280-BC811B8F4CD6}"/>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46668479-368F-4811-9800-D1AC2B38A20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40DE8EDF-6E28-494E-AE60-E3299F8BE474}"/>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329F903-4569-4891-83FF-86E348070D50}"/>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1E2E7E8C-0B24-416D-979F-A7D8F92C6596}"/>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19CC68BE-C23E-47EE-82ED-2237F96D51B4}"/>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5F9EBE64-03AD-4A20-A8B5-4362AD75D3DA}"/>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2E3C21F9-FD5F-4C45-8A09-FC93E025BC99}"/>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216DBA8E-4A7F-44AF-A3CF-36DE47165BFC}"/>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B25799CA-3A07-46A8-A57C-3A2EE14619C8}"/>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FB5D9D2C-8551-4F24-9B13-DFCF9F3709A8}"/>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020E91EF-D27A-4661-AB7C-83A46B2B72F6}"/>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DFDA10F0-87B1-4337-A5D6-0BD4D80B77D2}"/>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AFB64713-EC6A-43C2-B5D1-C8A1ECA3AE93}"/>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8F143075-6BF8-45E0-B321-35BCA5D870D3}"/>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FFABC648-41BB-4E51-9014-A4D6F275EB00}"/>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CB473775-CAB0-4209-93CB-F515BEAD4B35}"/>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A262DCC0-0928-4D2D-A8B1-8EEE6D9BC86A}"/>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A2F15FB6-06E5-4B73-A5DB-962DD9A59F6A}"/>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339D2ABF-4D77-4203-BDFD-064A0673752F}"/>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5609EF51-5157-497C-80FB-87070C044E38}"/>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CB2C3784-B3F4-4C92-BD50-6B36219AC024}"/>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EE99A96A-AE78-494D-9696-84EA9CE90D8B}"/>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1951CF5C-D7B3-4FBE-AC50-5015DC3274A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34C690BD-74B0-4C35-B0F6-FFC3BF1B644C}"/>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016F542A-AA45-4315-BD48-CDFD7DDBA023}"/>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5296ECF0-439F-4B8D-9760-A692279ABAE4}"/>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654D9DDD-EF90-45BD-A240-98FBF088824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98D8D5DF-62FD-410A-A246-1197227DC2D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440312EF-B337-4D20-BBBF-0AB34A78EC8E}"/>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7B44A837-B6A2-45C0-9C42-AD22E87184DE}"/>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563CB92F-AD7C-42A3-B7A9-CF8F579BAC3C}"/>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85600C2-7424-44B7-815F-122F8C99296D}"/>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1A443393-4C29-4A78-86D7-243387888A5A}"/>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3D59C3EF-9FA6-4FD6-BB57-64D9B53B78D9}"/>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A40FD2DD-DAC4-485A-BF0A-BBF63C6FAF7D}"/>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F51661EC-4002-4788-853D-84030CDDE32A}"/>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DFC0E0FB-31AE-4894-9265-80216AA3073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1D8A1576-753F-4B9A-898F-2A181F558B8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66F0970B-F19B-4132-898A-56C444DA8B08}"/>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BFF4C6A2-BE10-4226-982B-EEB1A7E9EBDB}"/>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75F97798-790D-48C2-873A-C4CE98C8891E}"/>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894B2F34-9316-4A2F-B6EF-33287AEB8F07}"/>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416AA45B-18B2-48D8-B342-A9123BEEF8CA}"/>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3" name="TextBox 172">
            <a:extLst>
              <a:ext uri="{FF2B5EF4-FFF2-40B4-BE49-F238E27FC236}">
                <a16:creationId xmlns:a16="http://schemas.microsoft.com/office/drawing/2014/main" id="{1F4EBE69-2735-4226-8502-FBFBE501198D}"/>
              </a:ext>
            </a:extLst>
          </p:cNvPr>
          <p:cNvSpPr txBox="1"/>
          <p:nvPr/>
        </p:nvSpPr>
        <p:spPr>
          <a:xfrm>
            <a:off x="1003750" y="602265"/>
            <a:ext cx="8881930" cy="830997"/>
          </a:xfrm>
          <a:prstGeom prst="rect">
            <a:avLst/>
          </a:prstGeom>
          <a:noFill/>
        </p:spPr>
        <p:txBody>
          <a:bodyPr wrap="square" rtlCol="0">
            <a:spAutoFit/>
          </a:bodyPr>
          <a:lstStyle/>
          <a:p>
            <a:r>
              <a:rPr lang="en-GB" sz="4800" dirty="0"/>
              <a:t>Research questions</a:t>
            </a:r>
          </a:p>
        </p:txBody>
      </p:sp>
    </p:spTree>
    <p:extLst>
      <p:ext uri="{BB962C8B-B14F-4D97-AF65-F5344CB8AC3E}">
        <p14:creationId xmlns:p14="http://schemas.microsoft.com/office/powerpoint/2010/main" val="16724881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Arrow: Down 5">
            <a:extLst>
              <a:ext uri="{FF2B5EF4-FFF2-40B4-BE49-F238E27FC236}">
                <a16:creationId xmlns:a16="http://schemas.microsoft.com/office/drawing/2014/main" id="{E061291D-2CB0-4CA8-B939-7FF73353014E}"/>
              </a:ext>
            </a:extLst>
          </p:cNvPr>
          <p:cNvSpPr/>
          <p:nvPr/>
        </p:nvSpPr>
        <p:spPr>
          <a:xfrm>
            <a:off x="2912918" y="1803673"/>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64C2E862-28BF-49D3-A05D-ECF246AC50FF}"/>
              </a:ext>
            </a:extLst>
          </p:cNvPr>
          <p:cNvSpPr/>
          <p:nvPr/>
        </p:nvSpPr>
        <p:spPr>
          <a:xfrm>
            <a:off x="462089" y="5496987"/>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5BDBA46A-C594-4A4D-A7FB-B4D7E464477F}"/>
              </a:ext>
            </a:extLst>
          </p:cNvPr>
          <p:cNvSpPr txBox="1"/>
          <p:nvPr/>
        </p:nvSpPr>
        <p:spPr>
          <a:xfrm>
            <a:off x="965717" y="5618125"/>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Discussion &amp; Conclusions</a:t>
            </a:r>
          </a:p>
        </p:txBody>
      </p:sp>
      <p:sp>
        <p:nvSpPr>
          <p:cNvPr id="179" name="Rectangle 178">
            <a:extLst>
              <a:ext uri="{FF2B5EF4-FFF2-40B4-BE49-F238E27FC236}">
                <a16:creationId xmlns:a16="http://schemas.microsoft.com/office/drawing/2014/main" id="{2B3EF1A5-E524-4092-8066-730D556FAB1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1" name="TextBox 180">
            <a:extLst>
              <a:ext uri="{FF2B5EF4-FFF2-40B4-BE49-F238E27FC236}">
                <a16:creationId xmlns:a16="http://schemas.microsoft.com/office/drawing/2014/main" id="{4D42CA8E-EDFD-43AE-8E99-97E8AFC6FCF7}"/>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183" name="Rectangle 182">
            <a:extLst>
              <a:ext uri="{FF2B5EF4-FFF2-40B4-BE49-F238E27FC236}">
                <a16:creationId xmlns:a16="http://schemas.microsoft.com/office/drawing/2014/main" id="{ED0A292F-5343-4270-9092-50C0B8EB9781}"/>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5" name="Rectangle 184">
            <a:extLst>
              <a:ext uri="{FF2B5EF4-FFF2-40B4-BE49-F238E27FC236}">
                <a16:creationId xmlns:a16="http://schemas.microsoft.com/office/drawing/2014/main" id="{8A161645-2AF2-4211-B3BE-0C11BA02248F}"/>
              </a:ext>
            </a:extLst>
          </p:cNvPr>
          <p:cNvSpPr/>
          <p:nvPr/>
        </p:nvSpPr>
        <p:spPr>
          <a:xfrm>
            <a:off x="289947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7" name="Rectangle 186">
            <a:extLst>
              <a:ext uri="{FF2B5EF4-FFF2-40B4-BE49-F238E27FC236}">
                <a16:creationId xmlns:a16="http://schemas.microsoft.com/office/drawing/2014/main" id="{BD5F22B1-255F-4BC8-94B0-A718A92E0C91}"/>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9" name="Rectangle 188">
            <a:extLst>
              <a:ext uri="{FF2B5EF4-FFF2-40B4-BE49-F238E27FC236}">
                <a16:creationId xmlns:a16="http://schemas.microsoft.com/office/drawing/2014/main" id="{5E2D5DC5-3ED1-4F28-90FA-06E9463433D3}"/>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Rectangle 190">
            <a:extLst>
              <a:ext uri="{FF2B5EF4-FFF2-40B4-BE49-F238E27FC236}">
                <a16:creationId xmlns:a16="http://schemas.microsoft.com/office/drawing/2014/main" id="{F8D08F88-A91D-44F8-9DCA-CE22C0311E41}"/>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3" name="Rectangle 192">
            <a:extLst>
              <a:ext uri="{FF2B5EF4-FFF2-40B4-BE49-F238E27FC236}">
                <a16:creationId xmlns:a16="http://schemas.microsoft.com/office/drawing/2014/main" id="{1BDD2A7C-C6A9-4D67-81E2-E6414D3E4CCC}"/>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5" name="Rectangle 194">
            <a:extLst>
              <a:ext uri="{FF2B5EF4-FFF2-40B4-BE49-F238E27FC236}">
                <a16:creationId xmlns:a16="http://schemas.microsoft.com/office/drawing/2014/main" id="{57BA1AE5-3377-4D9C-A4A9-39E5E024DCEA}"/>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7" name="Rectangle 196">
            <a:extLst>
              <a:ext uri="{FF2B5EF4-FFF2-40B4-BE49-F238E27FC236}">
                <a16:creationId xmlns:a16="http://schemas.microsoft.com/office/drawing/2014/main" id="{9C672878-EEB6-42BA-B73D-254E92631E74}"/>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9" name="Rectangle 198">
            <a:extLst>
              <a:ext uri="{FF2B5EF4-FFF2-40B4-BE49-F238E27FC236}">
                <a16:creationId xmlns:a16="http://schemas.microsoft.com/office/drawing/2014/main" id="{20225425-013E-41B7-8EAC-117372414315}"/>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3" name="Rectangle 212">
            <a:extLst>
              <a:ext uri="{FF2B5EF4-FFF2-40B4-BE49-F238E27FC236}">
                <a16:creationId xmlns:a16="http://schemas.microsoft.com/office/drawing/2014/main" id="{F0E6E6B5-6582-40BF-B49C-A5A82028C97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Rectangle 214">
            <a:extLst>
              <a:ext uri="{FF2B5EF4-FFF2-40B4-BE49-F238E27FC236}">
                <a16:creationId xmlns:a16="http://schemas.microsoft.com/office/drawing/2014/main" id="{7FE9DCF0-C935-4289-AD03-5FA319D43A9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7" name="Rectangle 216">
            <a:extLst>
              <a:ext uri="{FF2B5EF4-FFF2-40B4-BE49-F238E27FC236}">
                <a16:creationId xmlns:a16="http://schemas.microsoft.com/office/drawing/2014/main" id="{B9A3D005-AB13-403D-9100-2B99D9A2C05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9" name="Rectangle 218">
            <a:extLst>
              <a:ext uri="{FF2B5EF4-FFF2-40B4-BE49-F238E27FC236}">
                <a16:creationId xmlns:a16="http://schemas.microsoft.com/office/drawing/2014/main" id="{178ECA0D-623C-46A0-BB28-CE6FFCC4AC0B}"/>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1" name="Rectangle 220">
            <a:extLst>
              <a:ext uri="{FF2B5EF4-FFF2-40B4-BE49-F238E27FC236}">
                <a16:creationId xmlns:a16="http://schemas.microsoft.com/office/drawing/2014/main" id="{55EB12D0-EFE1-4ADD-9404-34B213AC8C7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3" name="Rectangle 222">
            <a:extLst>
              <a:ext uri="{FF2B5EF4-FFF2-40B4-BE49-F238E27FC236}">
                <a16:creationId xmlns:a16="http://schemas.microsoft.com/office/drawing/2014/main" id="{1B482DCC-6EF8-49A1-B242-13C3B0C580F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5" name="Rectangle 224">
            <a:extLst>
              <a:ext uri="{FF2B5EF4-FFF2-40B4-BE49-F238E27FC236}">
                <a16:creationId xmlns:a16="http://schemas.microsoft.com/office/drawing/2014/main" id="{795E0486-B53E-4840-9F92-888FE415FCE3}"/>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Rectangle 226">
            <a:extLst>
              <a:ext uri="{FF2B5EF4-FFF2-40B4-BE49-F238E27FC236}">
                <a16:creationId xmlns:a16="http://schemas.microsoft.com/office/drawing/2014/main" id="{1CF5C4D2-9CD3-428A-963E-6C1B6CD55B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97092027-865E-45E1-9B76-80C63517FB0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Rectangle 230">
            <a:extLst>
              <a:ext uri="{FF2B5EF4-FFF2-40B4-BE49-F238E27FC236}">
                <a16:creationId xmlns:a16="http://schemas.microsoft.com/office/drawing/2014/main" id="{50F1E595-36C0-40B6-B340-15AA1EE81E06}"/>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3" name="Rectangle 232">
            <a:extLst>
              <a:ext uri="{FF2B5EF4-FFF2-40B4-BE49-F238E27FC236}">
                <a16:creationId xmlns:a16="http://schemas.microsoft.com/office/drawing/2014/main" id="{0AE56DA6-8360-4D95-B2BA-399A2C6D66CF}"/>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5" name="Rectangle 234">
            <a:extLst>
              <a:ext uri="{FF2B5EF4-FFF2-40B4-BE49-F238E27FC236}">
                <a16:creationId xmlns:a16="http://schemas.microsoft.com/office/drawing/2014/main" id="{E2CBFAB3-C8AB-4123-B68B-6C189391B17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7" name="Rectangle 236">
            <a:extLst>
              <a:ext uri="{FF2B5EF4-FFF2-40B4-BE49-F238E27FC236}">
                <a16:creationId xmlns:a16="http://schemas.microsoft.com/office/drawing/2014/main" id="{5F42175B-727C-4315-85A3-E491F242AE9E}"/>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Rectangle 238">
            <a:extLst>
              <a:ext uri="{FF2B5EF4-FFF2-40B4-BE49-F238E27FC236}">
                <a16:creationId xmlns:a16="http://schemas.microsoft.com/office/drawing/2014/main" id="{F3BE5C01-3CE8-4074-8236-59669B30889D}"/>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1" name="Rectangle 240">
            <a:extLst>
              <a:ext uri="{FF2B5EF4-FFF2-40B4-BE49-F238E27FC236}">
                <a16:creationId xmlns:a16="http://schemas.microsoft.com/office/drawing/2014/main" id="{A5907C5D-3206-4A68-9FAB-6FA5F8125055}"/>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3" name="Rectangle 242">
            <a:extLst>
              <a:ext uri="{FF2B5EF4-FFF2-40B4-BE49-F238E27FC236}">
                <a16:creationId xmlns:a16="http://schemas.microsoft.com/office/drawing/2014/main" id="{CBA11BE5-67F8-44EB-81F5-1A159F7D2F0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 name="Rectangle 244">
            <a:extLst>
              <a:ext uri="{FF2B5EF4-FFF2-40B4-BE49-F238E27FC236}">
                <a16:creationId xmlns:a16="http://schemas.microsoft.com/office/drawing/2014/main" id="{97D6FDE5-F4BE-44E0-ABBD-072AF009B5F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Rectangle 246">
            <a:extLst>
              <a:ext uri="{FF2B5EF4-FFF2-40B4-BE49-F238E27FC236}">
                <a16:creationId xmlns:a16="http://schemas.microsoft.com/office/drawing/2014/main" id="{E4FC4C44-B3BA-4424-B8AC-89A284B141E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 name="Rectangle 248">
            <a:extLst>
              <a:ext uri="{FF2B5EF4-FFF2-40B4-BE49-F238E27FC236}">
                <a16:creationId xmlns:a16="http://schemas.microsoft.com/office/drawing/2014/main" id="{F71589F7-C2C8-4482-85F1-53BE2C59CC58}"/>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 name="Rectangle 250">
            <a:extLst>
              <a:ext uri="{FF2B5EF4-FFF2-40B4-BE49-F238E27FC236}">
                <a16:creationId xmlns:a16="http://schemas.microsoft.com/office/drawing/2014/main" id="{5884834E-35DC-4F5B-A95E-E720205D54A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 name="Rectangle 252">
            <a:extLst>
              <a:ext uri="{FF2B5EF4-FFF2-40B4-BE49-F238E27FC236}">
                <a16:creationId xmlns:a16="http://schemas.microsoft.com/office/drawing/2014/main" id="{EB424D17-DEEF-4742-9586-FEA14BD11E9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 name="Rectangle 254">
            <a:extLst>
              <a:ext uri="{FF2B5EF4-FFF2-40B4-BE49-F238E27FC236}">
                <a16:creationId xmlns:a16="http://schemas.microsoft.com/office/drawing/2014/main" id="{9CDFE456-87BB-457C-B024-FC3E136B4B6F}"/>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 name="Rectangle 256">
            <a:extLst>
              <a:ext uri="{FF2B5EF4-FFF2-40B4-BE49-F238E27FC236}">
                <a16:creationId xmlns:a16="http://schemas.microsoft.com/office/drawing/2014/main" id="{5985D4F0-2B36-46DF-85A2-B592472C4443}"/>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8C168296-295D-43B9-BDEF-C70AD2AF83E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1" name="Rectangle 260">
            <a:extLst>
              <a:ext uri="{FF2B5EF4-FFF2-40B4-BE49-F238E27FC236}">
                <a16:creationId xmlns:a16="http://schemas.microsoft.com/office/drawing/2014/main" id="{3E07ED7D-1241-4121-B146-5F1C00C93182}"/>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 name="Rectangle 262">
            <a:extLst>
              <a:ext uri="{FF2B5EF4-FFF2-40B4-BE49-F238E27FC236}">
                <a16:creationId xmlns:a16="http://schemas.microsoft.com/office/drawing/2014/main" id="{5E3447F9-933A-464C-BA02-0EC60C4E5C4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 name="Rectangle 264">
            <a:extLst>
              <a:ext uri="{FF2B5EF4-FFF2-40B4-BE49-F238E27FC236}">
                <a16:creationId xmlns:a16="http://schemas.microsoft.com/office/drawing/2014/main" id="{4A5E733F-8677-45D9-A1F1-58FDC0C8F1A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 name="Rectangle 266">
            <a:extLst>
              <a:ext uri="{FF2B5EF4-FFF2-40B4-BE49-F238E27FC236}">
                <a16:creationId xmlns:a16="http://schemas.microsoft.com/office/drawing/2014/main" id="{3CA29F40-E2A4-42A5-A239-E4EE3A94CB18}"/>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 name="Rectangle 268">
            <a:extLst>
              <a:ext uri="{FF2B5EF4-FFF2-40B4-BE49-F238E27FC236}">
                <a16:creationId xmlns:a16="http://schemas.microsoft.com/office/drawing/2014/main" id="{A32C5F4C-1DAD-4E60-A58B-E30D41C9935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 name="Rectangle 270">
            <a:extLst>
              <a:ext uri="{FF2B5EF4-FFF2-40B4-BE49-F238E27FC236}">
                <a16:creationId xmlns:a16="http://schemas.microsoft.com/office/drawing/2014/main" id="{D3AF1E0B-16DD-482B-912F-11D0FF82EBC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 name="Rectangle 272">
            <a:extLst>
              <a:ext uri="{FF2B5EF4-FFF2-40B4-BE49-F238E27FC236}">
                <a16:creationId xmlns:a16="http://schemas.microsoft.com/office/drawing/2014/main" id="{59A43D8D-D17B-40C2-921C-E526DC7EE821}"/>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 name="Rectangle 274">
            <a:extLst>
              <a:ext uri="{FF2B5EF4-FFF2-40B4-BE49-F238E27FC236}">
                <a16:creationId xmlns:a16="http://schemas.microsoft.com/office/drawing/2014/main" id="{608C4E8B-92D4-499F-9D54-43DB89E65F58}"/>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7" name="Rectangle 276">
            <a:extLst>
              <a:ext uri="{FF2B5EF4-FFF2-40B4-BE49-F238E27FC236}">
                <a16:creationId xmlns:a16="http://schemas.microsoft.com/office/drawing/2014/main" id="{533B6C68-4A69-425F-8440-DEA65D3169E4}"/>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 name="Rectangle 278">
            <a:extLst>
              <a:ext uri="{FF2B5EF4-FFF2-40B4-BE49-F238E27FC236}">
                <a16:creationId xmlns:a16="http://schemas.microsoft.com/office/drawing/2014/main" id="{DD9F2631-7EEC-4473-B516-30E748D6998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 name="Rectangle 280">
            <a:extLst>
              <a:ext uri="{FF2B5EF4-FFF2-40B4-BE49-F238E27FC236}">
                <a16:creationId xmlns:a16="http://schemas.microsoft.com/office/drawing/2014/main" id="{5D910E42-6BDD-436E-8A33-290421C4E75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 name="Rectangle 282">
            <a:extLst>
              <a:ext uri="{FF2B5EF4-FFF2-40B4-BE49-F238E27FC236}">
                <a16:creationId xmlns:a16="http://schemas.microsoft.com/office/drawing/2014/main" id="{3C352958-EBFB-44D7-B40D-B9F3315310C7}"/>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 name="Rectangle 284">
            <a:extLst>
              <a:ext uri="{FF2B5EF4-FFF2-40B4-BE49-F238E27FC236}">
                <a16:creationId xmlns:a16="http://schemas.microsoft.com/office/drawing/2014/main" id="{D6D8BED4-ED7F-4F32-AE7C-11308C1000C8}"/>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 name="Rectangle 286">
            <a:extLst>
              <a:ext uri="{FF2B5EF4-FFF2-40B4-BE49-F238E27FC236}">
                <a16:creationId xmlns:a16="http://schemas.microsoft.com/office/drawing/2014/main" id="{99973E6B-F756-47BC-BAD9-37363E0F372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9" name="Rectangle 288">
            <a:extLst>
              <a:ext uri="{FF2B5EF4-FFF2-40B4-BE49-F238E27FC236}">
                <a16:creationId xmlns:a16="http://schemas.microsoft.com/office/drawing/2014/main" id="{21D4EC64-989C-46BC-B32D-A0AB29D9308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1" name="Rectangle 290">
            <a:extLst>
              <a:ext uri="{FF2B5EF4-FFF2-40B4-BE49-F238E27FC236}">
                <a16:creationId xmlns:a16="http://schemas.microsoft.com/office/drawing/2014/main" id="{FBCC80EF-D5D6-4FEE-BF6A-29AD0084743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3" name="Rectangle 292">
            <a:extLst>
              <a:ext uri="{FF2B5EF4-FFF2-40B4-BE49-F238E27FC236}">
                <a16:creationId xmlns:a16="http://schemas.microsoft.com/office/drawing/2014/main" id="{F624277D-D299-4BB4-BD34-2C12643AF595}"/>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5" name="Rectangle 294">
            <a:extLst>
              <a:ext uri="{FF2B5EF4-FFF2-40B4-BE49-F238E27FC236}">
                <a16:creationId xmlns:a16="http://schemas.microsoft.com/office/drawing/2014/main" id="{D4788912-D82A-4AC2-80F1-06FC6F27131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Rectangle 296">
            <a:extLst>
              <a:ext uri="{FF2B5EF4-FFF2-40B4-BE49-F238E27FC236}">
                <a16:creationId xmlns:a16="http://schemas.microsoft.com/office/drawing/2014/main" id="{A3AF912E-D346-4FD0-A633-24CFCFFD428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9" name="Rectangle 298">
            <a:extLst>
              <a:ext uri="{FF2B5EF4-FFF2-40B4-BE49-F238E27FC236}">
                <a16:creationId xmlns:a16="http://schemas.microsoft.com/office/drawing/2014/main" id="{9FBF869E-1EBB-4C8A-987A-374C462B749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7" name="Rectangle 306">
            <a:extLst>
              <a:ext uri="{FF2B5EF4-FFF2-40B4-BE49-F238E27FC236}">
                <a16:creationId xmlns:a16="http://schemas.microsoft.com/office/drawing/2014/main" id="{2CEBB7DF-4275-4CF4-985B-50DD742AFBA4}"/>
              </a:ext>
            </a:extLst>
          </p:cNvPr>
          <p:cNvSpPr/>
          <p:nvPr/>
        </p:nvSpPr>
        <p:spPr>
          <a:xfrm>
            <a:off x="462088" y="982155"/>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9" name="TextBox 308">
            <a:extLst>
              <a:ext uri="{FF2B5EF4-FFF2-40B4-BE49-F238E27FC236}">
                <a16:creationId xmlns:a16="http://schemas.microsoft.com/office/drawing/2014/main" id="{315119CA-F2CF-46A4-96A6-BE7B951B2594}"/>
              </a:ext>
            </a:extLst>
          </p:cNvPr>
          <p:cNvSpPr txBox="1"/>
          <p:nvPr/>
        </p:nvSpPr>
        <p:spPr>
          <a:xfrm>
            <a:off x="965716" y="1103293"/>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Background &amp; Introduction</a:t>
            </a:r>
          </a:p>
        </p:txBody>
      </p:sp>
      <p:sp>
        <p:nvSpPr>
          <p:cNvPr id="313" name="Rectangle 312">
            <a:extLst>
              <a:ext uri="{FF2B5EF4-FFF2-40B4-BE49-F238E27FC236}">
                <a16:creationId xmlns:a16="http://schemas.microsoft.com/office/drawing/2014/main" id="{80473EB7-E814-4DA0-9BFA-A01172D9F7AE}"/>
              </a:ext>
            </a:extLst>
          </p:cNvPr>
          <p:cNvSpPr/>
          <p:nvPr/>
        </p:nvSpPr>
        <p:spPr>
          <a:xfrm>
            <a:off x="462088" y="2487099"/>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5" name="TextBox 314">
            <a:extLst>
              <a:ext uri="{FF2B5EF4-FFF2-40B4-BE49-F238E27FC236}">
                <a16:creationId xmlns:a16="http://schemas.microsoft.com/office/drawing/2014/main" id="{6749977F-A798-4336-AADB-3D9F43309B44}"/>
              </a:ext>
            </a:extLst>
          </p:cNvPr>
          <p:cNvSpPr txBox="1"/>
          <p:nvPr/>
        </p:nvSpPr>
        <p:spPr>
          <a:xfrm>
            <a:off x="965716" y="2608237"/>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Study System &amp; Methods</a:t>
            </a:r>
          </a:p>
        </p:txBody>
      </p:sp>
      <p:sp>
        <p:nvSpPr>
          <p:cNvPr id="317" name="Rectangle 316">
            <a:extLst>
              <a:ext uri="{FF2B5EF4-FFF2-40B4-BE49-F238E27FC236}">
                <a16:creationId xmlns:a16="http://schemas.microsoft.com/office/drawing/2014/main" id="{5FE808ED-6C0A-4B8D-8680-545A745E8C15}"/>
              </a:ext>
            </a:extLst>
          </p:cNvPr>
          <p:cNvSpPr/>
          <p:nvPr/>
        </p:nvSpPr>
        <p:spPr>
          <a:xfrm>
            <a:off x="462088" y="3992043"/>
            <a:ext cx="5513663" cy="734721"/>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9" name="TextBox 318">
            <a:extLst>
              <a:ext uri="{FF2B5EF4-FFF2-40B4-BE49-F238E27FC236}">
                <a16:creationId xmlns:a16="http://schemas.microsoft.com/office/drawing/2014/main" id="{645E0ED7-B145-4F78-85E7-36F0EA68EB73}"/>
              </a:ext>
            </a:extLst>
          </p:cNvPr>
          <p:cNvSpPr txBox="1"/>
          <p:nvPr/>
        </p:nvSpPr>
        <p:spPr>
          <a:xfrm>
            <a:off x="965716" y="4113181"/>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321" name="Arrow: Down 320">
            <a:extLst>
              <a:ext uri="{FF2B5EF4-FFF2-40B4-BE49-F238E27FC236}">
                <a16:creationId xmlns:a16="http://schemas.microsoft.com/office/drawing/2014/main" id="{7D6E7143-1422-4CDE-B598-B79192A23095}"/>
              </a:ext>
            </a:extLst>
          </p:cNvPr>
          <p:cNvSpPr/>
          <p:nvPr/>
        </p:nvSpPr>
        <p:spPr>
          <a:xfrm>
            <a:off x="2899477" y="3302008"/>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3" name="Arrow: Down 322">
            <a:extLst>
              <a:ext uri="{FF2B5EF4-FFF2-40B4-BE49-F238E27FC236}">
                <a16:creationId xmlns:a16="http://schemas.microsoft.com/office/drawing/2014/main" id="{0E336AA2-0119-45B4-AB57-5BD1771DABDA}"/>
              </a:ext>
            </a:extLst>
          </p:cNvPr>
          <p:cNvSpPr/>
          <p:nvPr/>
        </p:nvSpPr>
        <p:spPr>
          <a:xfrm>
            <a:off x="2912917" y="4810256"/>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25" name="Picture 6" descr="C nutans seed leaving flowerhead Garman farm 040703 I">
            <a:extLst>
              <a:ext uri="{FF2B5EF4-FFF2-40B4-BE49-F238E27FC236}">
                <a16:creationId xmlns:a16="http://schemas.microsoft.com/office/drawing/2014/main" id="{94942AE8-6EB1-4022-A7E5-4F49E3015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7706786" y="982155"/>
            <a:ext cx="3996895" cy="304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TextBox 326">
            <a:extLst>
              <a:ext uri="{FF2B5EF4-FFF2-40B4-BE49-F238E27FC236}">
                <a16:creationId xmlns:a16="http://schemas.microsoft.com/office/drawing/2014/main" id="{FF67C7B4-2103-47F0-B44E-4356CCAEF024}"/>
              </a:ext>
            </a:extLst>
          </p:cNvPr>
          <p:cNvSpPr txBox="1"/>
          <p:nvPr/>
        </p:nvSpPr>
        <p:spPr>
          <a:xfrm>
            <a:off x="10611385" y="3834814"/>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29" name="Picture 6" descr="Image result for carduus acanthoides">
            <a:extLst>
              <a:ext uri="{FF2B5EF4-FFF2-40B4-BE49-F238E27FC236}">
                <a16:creationId xmlns:a16="http://schemas.microsoft.com/office/drawing/2014/main" id="{AF93F480-0611-4A41-8F88-0FF981FA7C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16"/>
          <a:stretch/>
        </p:blipFill>
        <p:spPr bwMode="auto">
          <a:xfrm>
            <a:off x="7706786" y="4206240"/>
            <a:ext cx="2243918" cy="2018947"/>
          </a:xfrm>
          <a:prstGeom prst="rect">
            <a:avLst/>
          </a:prstGeom>
          <a:noFill/>
          <a:extLst>
            <a:ext uri="{909E8E84-426E-40DD-AFC4-6F175D3DCCD1}">
              <a14:hiddenFill xmlns:a14="http://schemas.microsoft.com/office/drawing/2010/main">
                <a:solidFill>
                  <a:srgbClr val="FFFFFF"/>
                </a:solidFill>
              </a14:hiddenFill>
            </a:ext>
          </a:extLst>
        </p:spPr>
      </p:pic>
      <p:sp>
        <p:nvSpPr>
          <p:cNvPr id="331" name="TextBox 330">
            <a:extLst>
              <a:ext uri="{FF2B5EF4-FFF2-40B4-BE49-F238E27FC236}">
                <a16:creationId xmlns:a16="http://schemas.microsoft.com/office/drawing/2014/main" id="{91543A0E-566B-4453-A72F-8B10BD8C03F3}"/>
              </a:ext>
            </a:extLst>
          </p:cNvPr>
          <p:cNvSpPr txBox="1"/>
          <p:nvPr/>
        </p:nvSpPr>
        <p:spPr>
          <a:xfrm>
            <a:off x="8960582" y="6040823"/>
            <a:ext cx="1831483"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a:t>
            </a: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brc.ac.uk</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33" name="Picture 8" descr="Image result for carduus nutans">
            <a:extLst>
              <a:ext uri="{FF2B5EF4-FFF2-40B4-BE49-F238E27FC236}">
                <a16:creationId xmlns:a16="http://schemas.microsoft.com/office/drawing/2014/main" id="{90CD6A2D-530C-4992-998A-0B2FF5E8C1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307" r="16280"/>
          <a:stretch/>
        </p:blipFill>
        <p:spPr bwMode="auto">
          <a:xfrm>
            <a:off x="10161074" y="4206239"/>
            <a:ext cx="1546144" cy="2018947"/>
          </a:xfrm>
          <a:prstGeom prst="rect">
            <a:avLst/>
          </a:prstGeom>
          <a:noFill/>
          <a:extLst>
            <a:ext uri="{909E8E84-426E-40DD-AFC4-6F175D3DCCD1}">
              <a14:hiddenFill xmlns:a14="http://schemas.microsoft.com/office/drawing/2010/main">
                <a:solidFill>
                  <a:srgbClr val="FFFFFF"/>
                </a:solidFill>
              </a14:hiddenFill>
            </a:ext>
          </a:extLst>
        </p:spPr>
      </p:pic>
      <p:sp>
        <p:nvSpPr>
          <p:cNvPr id="335" name="TextBox 334">
            <a:extLst>
              <a:ext uri="{FF2B5EF4-FFF2-40B4-BE49-F238E27FC236}">
                <a16:creationId xmlns:a16="http://schemas.microsoft.com/office/drawing/2014/main" id="{3143853B-1CC9-4A90-BA3F-9088A534AAEC}"/>
              </a:ext>
            </a:extLst>
          </p:cNvPr>
          <p:cNvSpPr txBox="1"/>
          <p:nvPr/>
        </p:nvSpPr>
        <p:spPr>
          <a:xfrm>
            <a:off x="10554073" y="6040823"/>
            <a:ext cx="12169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a:t>
            </a: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hlinkClick r:id="rId6">
                  <a:extLst>
                    <a:ext uri="{A12FA001-AC4F-418D-AE19-62706E023703}">
                      <ahyp:hlinkClr xmlns:ahyp="http://schemas.microsoft.com/office/drawing/2018/hyperlinkcolor" val="tx"/>
                    </a:ext>
                  </a:extLst>
                </a:hlinkClick>
              </a:rPr>
              <a:t>web.ewu.edu</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144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82C66948-4219-43B2-8D72-176596C99936}"/>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4A7F1CA6-0C82-4E28-9BFF-507104CFB5E8}"/>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60" name="Rectangle 59">
            <a:extLst>
              <a:ext uri="{FF2B5EF4-FFF2-40B4-BE49-F238E27FC236}">
                <a16:creationId xmlns:a16="http://schemas.microsoft.com/office/drawing/2014/main" id="{D77B4FEE-B301-4846-8DFD-1BB90855386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32D1D59A-29D5-4DD6-98DA-FB2D23B6FD4A}"/>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487F6AFA-F0ED-49BE-9313-4C8EF7EA465B}"/>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32308E1F-A70E-4676-9992-76F3E88D7543}"/>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A01D842E-52B3-404F-A65C-6B8C2CBC9C23}"/>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CD593858-4852-4062-9BE5-B0DD2D9508B5}"/>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83E3B1B1-AE0D-4FFD-AC9E-B2D0FEC39EDC}"/>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ctangle 73">
            <a:extLst>
              <a:ext uri="{FF2B5EF4-FFF2-40B4-BE49-F238E27FC236}">
                <a16:creationId xmlns:a16="http://schemas.microsoft.com/office/drawing/2014/main" id="{0EFD1B73-5F04-4FD4-A35B-020F8D9D838A}"/>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DCFE32F5-E1E1-4F49-B490-04940C3D4B93}"/>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E65B46D4-81D3-423F-873E-233CDE673CE6}"/>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83F3C3EE-6E1B-43B5-A43E-87C90FEDC74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3EF93B0F-1C20-4226-8D6D-E7964C4EC67C}"/>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Rectangle 183">
            <a:extLst>
              <a:ext uri="{FF2B5EF4-FFF2-40B4-BE49-F238E27FC236}">
                <a16:creationId xmlns:a16="http://schemas.microsoft.com/office/drawing/2014/main" id="{CEF3D04A-CFF3-4C1B-9075-ABB2CBE46F87}"/>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6" name="Rectangle 185">
            <a:extLst>
              <a:ext uri="{FF2B5EF4-FFF2-40B4-BE49-F238E27FC236}">
                <a16:creationId xmlns:a16="http://schemas.microsoft.com/office/drawing/2014/main" id="{55BDE7E1-09DF-4DFB-9082-C6C1F28B2416}"/>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8" name="Rectangle 187">
            <a:extLst>
              <a:ext uri="{FF2B5EF4-FFF2-40B4-BE49-F238E27FC236}">
                <a16:creationId xmlns:a16="http://schemas.microsoft.com/office/drawing/2014/main" id="{108AD25D-1D2B-4FC3-89C6-A43530EE66FB}"/>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0" name="Rectangle 189">
            <a:extLst>
              <a:ext uri="{FF2B5EF4-FFF2-40B4-BE49-F238E27FC236}">
                <a16:creationId xmlns:a16="http://schemas.microsoft.com/office/drawing/2014/main" id="{1380C571-9E1A-4A14-88C3-0653C70EE89D}"/>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2" name="Rectangle 191">
            <a:extLst>
              <a:ext uri="{FF2B5EF4-FFF2-40B4-BE49-F238E27FC236}">
                <a16:creationId xmlns:a16="http://schemas.microsoft.com/office/drawing/2014/main" id="{6DDD6EE9-F5B1-483E-9E94-507166D60C00}"/>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4" name="Rectangle 193">
            <a:extLst>
              <a:ext uri="{FF2B5EF4-FFF2-40B4-BE49-F238E27FC236}">
                <a16:creationId xmlns:a16="http://schemas.microsoft.com/office/drawing/2014/main" id="{E9498620-54D8-4B83-A57F-370193157C6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6" name="Rectangle 195">
            <a:extLst>
              <a:ext uri="{FF2B5EF4-FFF2-40B4-BE49-F238E27FC236}">
                <a16:creationId xmlns:a16="http://schemas.microsoft.com/office/drawing/2014/main" id="{E81786B3-D2DD-4FA3-8E9D-AA974F975B69}"/>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8" name="Rectangle 197">
            <a:extLst>
              <a:ext uri="{FF2B5EF4-FFF2-40B4-BE49-F238E27FC236}">
                <a16:creationId xmlns:a16="http://schemas.microsoft.com/office/drawing/2014/main" id="{C833CDC1-0D5C-4115-B95F-B639373E1884}"/>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0" name="Rectangle 199">
            <a:extLst>
              <a:ext uri="{FF2B5EF4-FFF2-40B4-BE49-F238E27FC236}">
                <a16:creationId xmlns:a16="http://schemas.microsoft.com/office/drawing/2014/main" id="{8BF77A37-CF4D-410E-A135-C9BDD0678E8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2" name="Rectangle 201">
            <a:extLst>
              <a:ext uri="{FF2B5EF4-FFF2-40B4-BE49-F238E27FC236}">
                <a16:creationId xmlns:a16="http://schemas.microsoft.com/office/drawing/2014/main" id="{969D7CF9-0EE3-4316-830C-F6BA832D2113}"/>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4" name="Rectangle 203">
            <a:extLst>
              <a:ext uri="{FF2B5EF4-FFF2-40B4-BE49-F238E27FC236}">
                <a16:creationId xmlns:a16="http://schemas.microsoft.com/office/drawing/2014/main" id="{96A51025-AEFC-400C-A514-D186DDE7D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 name="Rectangle 205">
            <a:extLst>
              <a:ext uri="{FF2B5EF4-FFF2-40B4-BE49-F238E27FC236}">
                <a16:creationId xmlns:a16="http://schemas.microsoft.com/office/drawing/2014/main" id="{B14A533D-B4C2-4FB0-98BE-8AD5049F4D27}"/>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8" name="Rectangle 207">
            <a:extLst>
              <a:ext uri="{FF2B5EF4-FFF2-40B4-BE49-F238E27FC236}">
                <a16:creationId xmlns:a16="http://schemas.microsoft.com/office/drawing/2014/main" id="{E8098B87-9674-43B4-B479-AEC0117AA75C}"/>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0" name="Rectangle 209">
            <a:extLst>
              <a:ext uri="{FF2B5EF4-FFF2-40B4-BE49-F238E27FC236}">
                <a16:creationId xmlns:a16="http://schemas.microsoft.com/office/drawing/2014/main" id="{12BA6F79-2CAC-4AC4-8D09-8AF0682C85BD}"/>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2" name="Rectangle 211">
            <a:extLst>
              <a:ext uri="{FF2B5EF4-FFF2-40B4-BE49-F238E27FC236}">
                <a16:creationId xmlns:a16="http://schemas.microsoft.com/office/drawing/2014/main" id="{044E2595-97CE-480E-956A-B458D09E002B}"/>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4" name="Rectangle 213">
            <a:extLst>
              <a:ext uri="{FF2B5EF4-FFF2-40B4-BE49-F238E27FC236}">
                <a16:creationId xmlns:a16="http://schemas.microsoft.com/office/drawing/2014/main" id="{23EA19C0-824E-458C-81D5-AE118D687E44}"/>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6" name="Rectangle 215">
            <a:extLst>
              <a:ext uri="{FF2B5EF4-FFF2-40B4-BE49-F238E27FC236}">
                <a16:creationId xmlns:a16="http://schemas.microsoft.com/office/drawing/2014/main" id="{FB916F47-A772-458D-888A-F671B21AFE82}"/>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8" name="Rectangle 217">
            <a:extLst>
              <a:ext uri="{FF2B5EF4-FFF2-40B4-BE49-F238E27FC236}">
                <a16:creationId xmlns:a16="http://schemas.microsoft.com/office/drawing/2014/main" id="{91B52C02-2363-40B3-BFB8-0A7D8E673411}"/>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0" name="Rectangle 219">
            <a:extLst>
              <a:ext uri="{FF2B5EF4-FFF2-40B4-BE49-F238E27FC236}">
                <a16:creationId xmlns:a16="http://schemas.microsoft.com/office/drawing/2014/main" id="{977E9964-4CE9-4412-AE4F-F77E021F9442}"/>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2" name="Rectangle 221">
            <a:extLst>
              <a:ext uri="{FF2B5EF4-FFF2-40B4-BE49-F238E27FC236}">
                <a16:creationId xmlns:a16="http://schemas.microsoft.com/office/drawing/2014/main" id="{9F644ABE-36CB-4E8E-98F5-0BE569C0BF1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4" name="Rectangle 223">
            <a:extLst>
              <a:ext uri="{FF2B5EF4-FFF2-40B4-BE49-F238E27FC236}">
                <a16:creationId xmlns:a16="http://schemas.microsoft.com/office/drawing/2014/main" id="{ACE212F2-DAEB-45F6-A28F-6A9F1EDF81A7}"/>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6" name="Rectangle 225">
            <a:extLst>
              <a:ext uri="{FF2B5EF4-FFF2-40B4-BE49-F238E27FC236}">
                <a16:creationId xmlns:a16="http://schemas.microsoft.com/office/drawing/2014/main" id="{33E27545-542A-4288-A587-76B4071C8A9C}"/>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8" name="Rectangle 227">
            <a:extLst>
              <a:ext uri="{FF2B5EF4-FFF2-40B4-BE49-F238E27FC236}">
                <a16:creationId xmlns:a16="http://schemas.microsoft.com/office/drawing/2014/main" id="{A870EC9F-577D-4D0D-B0E7-8030F200B639}"/>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0" name="Rectangle 229">
            <a:extLst>
              <a:ext uri="{FF2B5EF4-FFF2-40B4-BE49-F238E27FC236}">
                <a16:creationId xmlns:a16="http://schemas.microsoft.com/office/drawing/2014/main" id="{052BC5A1-6F92-4C00-8829-3855BFA90CC2}"/>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2" name="Rectangle 231">
            <a:extLst>
              <a:ext uri="{FF2B5EF4-FFF2-40B4-BE49-F238E27FC236}">
                <a16:creationId xmlns:a16="http://schemas.microsoft.com/office/drawing/2014/main" id="{DD72FCC4-425F-4F5E-BA82-79F84DC5FAAA}"/>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4" name="Rectangle 233">
            <a:extLst>
              <a:ext uri="{FF2B5EF4-FFF2-40B4-BE49-F238E27FC236}">
                <a16:creationId xmlns:a16="http://schemas.microsoft.com/office/drawing/2014/main" id="{6248C854-6040-4B42-8DC7-663D88BB9B40}"/>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6" name="Rectangle 235">
            <a:extLst>
              <a:ext uri="{FF2B5EF4-FFF2-40B4-BE49-F238E27FC236}">
                <a16:creationId xmlns:a16="http://schemas.microsoft.com/office/drawing/2014/main" id="{56FB6607-EBF4-4456-9825-209FBD0F2FCE}"/>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8" name="Rectangle 237">
            <a:extLst>
              <a:ext uri="{FF2B5EF4-FFF2-40B4-BE49-F238E27FC236}">
                <a16:creationId xmlns:a16="http://schemas.microsoft.com/office/drawing/2014/main" id="{8EBD1FE1-60B3-4E9B-878E-4ECD34055ED6}"/>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0" name="Rectangle 239">
            <a:extLst>
              <a:ext uri="{FF2B5EF4-FFF2-40B4-BE49-F238E27FC236}">
                <a16:creationId xmlns:a16="http://schemas.microsoft.com/office/drawing/2014/main" id="{A8E9DB33-6790-4D3A-96A1-067C68FE1586}"/>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2" name="Rectangle 241">
            <a:extLst>
              <a:ext uri="{FF2B5EF4-FFF2-40B4-BE49-F238E27FC236}">
                <a16:creationId xmlns:a16="http://schemas.microsoft.com/office/drawing/2014/main" id="{F3AA9F2F-5216-49EE-AB83-8F4FB71A4401}"/>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4" name="Rectangle 243">
            <a:extLst>
              <a:ext uri="{FF2B5EF4-FFF2-40B4-BE49-F238E27FC236}">
                <a16:creationId xmlns:a16="http://schemas.microsoft.com/office/drawing/2014/main" id="{5CE982C1-BE35-4418-B660-84ABBA4AF9AB}"/>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6" name="Rectangle 245">
            <a:extLst>
              <a:ext uri="{FF2B5EF4-FFF2-40B4-BE49-F238E27FC236}">
                <a16:creationId xmlns:a16="http://schemas.microsoft.com/office/drawing/2014/main" id="{57AFAFAB-043D-4BBB-938C-B7AA83898EB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8" name="Rectangle 247">
            <a:extLst>
              <a:ext uri="{FF2B5EF4-FFF2-40B4-BE49-F238E27FC236}">
                <a16:creationId xmlns:a16="http://schemas.microsoft.com/office/drawing/2014/main" id="{370F8668-F59D-432C-959E-C7FA007A66A3}"/>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 name="Rectangle 249">
            <a:extLst>
              <a:ext uri="{FF2B5EF4-FFF2-40B4-BE49-F238E27FC236}">
                <a16:creationId xmlns:a16="http://schemas.microsoft.com/office/drawing/2014/main" id="{8E25A1E3-D761-4049-9D38-88A339925C79}"/>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 name="Rectangle 251">
            <a:extLst>
              <a:ext uri="{FF2B5EF4-FFF2-40B4-BE49-F238E27FC236}">
                <a16:creationId xmlns:a16="http://schemas.microsoft.com/office/drawing/2014/main" id="{8B1DA0D1-F6AC-42BD-A0F5-25FAD367332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 name="Rectangle 253">
            <a:extLst>
              <a:ext uri="{FF2B5EF4-FFF2-40B4-BE49-F238E27FC236}">
                <a16:creationId xmlns:a16="http://schemas.microsoft.com/office/drawing/2014/main" id="{860C6F88-5446-47D9-8609-FC1AC1B838F1}"/>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 name="Rectangle 255">
            <a:extLst>
              <a:ext uri="{FF2B5EF4-FFF2-40B4-BE49-F238E27FC236}">
                <a16:creationId xmlns:a16="http://schemas.microsoft.com/office/drawing/2014/main" id="{8379D430-4B9E-41A8-B5A2-E76F869A6AF0}"/>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8" name="Rectangle 257">
            <a:extLst>
              <a:ext uri="{FF2B5EF4-FFF2-40B4-BE49-F238E27FC236}">
                <a16:creationId xmlns:a16="http://schemas.microsoft.com/office/drawing/2014/main" id="{8EDB4E83-6DF1-4B93-A5A8-6B82C165091C}"/>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0" name="Rectangle 259">
            <a:extLst>
              <a:ext uri="{FF2B5EF4-FFF2-40B4-BE49-F238E27FC236}">
                <a16:creationId xmlns:a16="http://schemas.microsoft.com/office/drawing/2014/main" id="{50EF43B6-25BC-4ED4-B47D-DBBF64C42BF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 name="Rectangle 261">
            <a:extLst>
              <a:ext uri="{FF2B5EF4-FFF2-40B4-BE49-F238E27FC236}">
                <a16:creationId xmlns:a16="http://schemas.microsoft.com/office/drawing/2014/main" id="{DCB29988-C244-4434-B40E-1548948A237D}"/>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 name="Rectangle 263">
            <a:extLst>
              <a:ext uri="{FF2B5EF4-FFF2-40B4-BE49-F238E27FC236}">
                <a16:creationId xmlns:a16="http://schemas.microsoft.com/office/drawing/2014/main" id="{53B2B3AE-F7D5-48CE-9E1D-E11F15626D0C}"/>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9BF5BFF8-68C8-4437-98DE-E8CA32DDD6AE}"/>
              </a:ext>
            </a:extLst>
          </p:cNvPr>
          <p:cNvSpPr txBox="1"/>
          <p:nvPr/>
        </p:nvSpPr>
        <p:spPr>
          <a:xfrm>
            <a:off x="1016795" y="1992260"/>
            <a:ext cx="10167939" cy="4093428"/>
          </a:xfrm>
          <a:prstGeom prst="rect">
            <a:avLst/>
          </a:prstGeom>
          <a:noFill/>
        </p:spPr>
        <p:txBody>
          <a:bodyPr wrap="square" rtlCol="0">
            <a:spAutoFit/>
          </a:bodyPr>
          <a:lstStyle/>
          <a:p>
            <a:pPr marL="514350" indent="-514350">
              <a:buFont typeface="+mj-lt"/>
              <a:buAutoNum type="arabicPeriod"/>
            </a:pPr>
            <a:r>
              <a:rPr lang="en-GB" sz="2600" dirty="0"/>
              <a:t>How does increased temperature affect the distribution of flower head heights (and thus seed release heights)?</a:t>
            </a:r>
          </a:p>
          <a:p>
            <a:pPr marL="514350" indent="-514350">
              <a:buFont typeface="+mj-lt"/>
              <a:buAutoNum type="arabicPeriod"/>
            </a:pPr>
            <a:endParaRPr lang="en-GB" sz="2600" dirty="0"/>
          </a:p>
          <a:p>
            <a:pPr marL="342900" indent="-342900">
              <a:buFont typeface="+mj-lt"/>
              <a:buAutoNum type="arabicPeriod"/>
            </a:pPr>
            <a:endParaRPr lang="en-GB" sz="2600" dirty="0"/>
          </a:p>
          <a:p>
            <a:pPr marL="514350" indent="-514350">
              <a:buFont typeface="+mj-lt"/>
              <a:buAutoNum type="arabicPeriod"/>
            </a:pPr>
            <a:r>
              <a:rPr lang="en-GB" sz="2600" dirty="0">
                <a:solidFill>
                  <a:schemeClr val="tx1">
                    <a:alpha val="30000"/>
                  </a:schemeClr>
                </a:solidFill>
              </a:rPr>
              <a:t>How does increased temperature affect projected dispersal distances over the distribution of flower head heights?</a:t>
            </a:r>
          </a:p>
          <a:p>
            <a:pPr marL="514350" indent="-514350">
              <a:buFont typeface="+mj-lt"/>
              <a:buAutoNum type="arabicPeriod"/>
            </a:pPr>
            <a:endParaRPr lang="en-GB" sz="2600" dirty="0">
              <a:solidFill>
                <a:schemeClr val="tx1">
                  <a:alpha val="30000"/>
                </a:schemeClr>
              </a:solidFill>
            </a:endParaRPr>
          </a:p>
          <a:p>
            <a:pPr marL="342900" indent="-342900">
              <a:buFont typeface="+mj-lt"/>
              <a:buAutoNum type="arabicPeriod"/>
            </a:pPr>
            <a:endParaRPr lang="en-GB" sz="2600" dirty="0">
              <a:solidFill>
                <a:schemeClr val="tx1">
                  <a:alpha val="30000"/>
                </a:schemeClr>
              </a:solidFill>
            </a:endParaRPr>
          </a:p>
          <a:p>
            <a:pPr marL="514350" indent="-514350">
              <a:buFont typeface="+mj-lt"/>
              <a:buAutoNum type="arabicPeriod"/>
            </a:pPr>
            <a:r>
              <a:rPr lang="en-GB" sz="2600" dirty="0">
                <a:solidFill>
                  <a:schemeClr val="tx1">
                    <a:alpha val="30000"/>
                  </a:schemeClr>
                </a:solidFill>
              </a:rPr>
              <a:t>Are there differences in projected dispersal when using the distribution of seed release heights rather than the maximum height?</a:t>
            </a:r>
          </a:p>
        </p:txBody>
      </p:sp>
      <p:sp>
        <p:nvSpPr>
          <p:cNvPr id="3" name="TextBox 2">
            <a:extLst>
              <a:ext uri="{FF2B5EF4-FFF2-40B4-BE49-F238E27FC236}">
                <a16:creationId xmlns:a16="http://schemas.microsoft.com/office/drawing/2014/main" id="{EF1D6258-9C7D-4FF6-85F0-1599AD339CA9}"/>
              </a:ext>
            </a:extLst>
          </p:cNvPr>
          <p:cNvSpPr txBox="1"/>
          <p:nvPr/>
        </p:nvSpPr>
        <p:spPr>
          <a:xfrm>
            <a:off x="1003750" y="602265"/>
            <a:ext cx="8881930" cy="830997"/>
          </a:xfrm>
          <a:prstGeom prst="rect">
            <a:avLst/>
          </a:prstGeom>
          <a:noFill/>
        </p:spPr>
        <p:txBody>
          <a:bodyPr wrap="square" rtlCol="0">
            <a:spAutoFit/>
          </a:bodyPr>
          <a:lstStyle/>
          <a:p>
            <a:r>
              <a:rPr lang="en-GB" sz="4800" dirty="0"/>
              <a:t>Research questions</a:t>
            </a:r>
          </a:p>
        </p:txBody>
      </p:sp>
    </p:spTree>
    <p:extLst>
      <p:ext uri="{BB962C8B-B14F-4D97-AF65-F5344CB8AC3E}">
        <p14:creationId xmlns:p14="http://schemas.microsoft.com/office/powerpoint/2010/main" val="16486641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descr="Chart, line chart&#10;&#10;Description automatically generated">
            <a:extLst>
              <a:ext uri="{FF2B5EF4-FFF2-40B4-BE49-F238E27FC236}">
                <a16:creationId xmlns:a16="http://schemas.microsoft.com/office/drawing/2014/main" id="{429BA3F9-C087-4EF4-9DB7-A216490AFE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995" y="1794250"/>
            <a:ext cx="6113874" cy="4204214"/>
          </a:xfrm>
          <a:prstGeom prst="rect">
            <a:avLst/>
          </a:prstGeom>
        </p:spPr>
      </p:pic>
      <p:sp>
        <p:nvSpPr>
          <p:cNvPr id="2" name="Rectangle 1">
            <a:extLst>
              <a:ext uri="{FF2B5EF4-FFF2-40B4-BE49-F238E27FC236}">
                <a16:creationId xmlns:a16="http://schemas.microsoft.com/office/drawing/2014/main" id="{D27615ED-8E77-4C4E-AA14-DEC0530F189F}"/>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7B12001-A46D-44C7-9B44-270959B7FB53}"/>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4" name="Rectangle 3">
            <a:extLst>
              <a:ext uri="{FF2B5EF4-FFF2-40B4-BE49-F238E27FC236}">
                <a16:creationId xmlns:a16="http://schemas.microsoft.com/office/drawing/2014/main" id="{B1391523-80B9-4616-AE02-1B2E4D8294CA}"/>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F7F4677-8425-45E3-9391-9EDA5395B7E6}"/>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175E551E-4599-42B8-A441-4A5D382744C3}"/>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5ABCA3DD-9395-4677-8700-A78721B56409}"/>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2CB30DE3-DB12-4711-84EC-A0E59234824F}"/>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A1A1887C-2A67-44BD-B829-C1C5192CA1DA}"/>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0D0C216-E1C5-480D-8A6C-F0C7C33C1FEA}"/>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94294C4F-583B-4475-A5C0-2F506FFA5744}"/>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46F6FE6-E2A6-4990-9F93-8FC9C404AD00}"/>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BABC29DA-914A-434A-9B42-03A89DA7C505}"/>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7C710B40-EB7F-4F37-95FE-2869B1BE384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3AA6810E-D802-41F3-8E0E-C3B60DCDE5F9}"/>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6F9B0FB9-FC1D-459F-9789-4ED6EFBB0268}"/>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811DE439-4BEC-4102-83D2-77843C68B5A8}"/>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2EC8812E-412B-49BA-BF8E-0CEDF904EBA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735A207C-248C-47CF-8BE3-C0A51857F84F}"/>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6781A875-1A1B-4205-ABBF-E32F795D69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836C2579-AAF8-4633-BE05-7186F57CAD4B}"/>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444F455F-E2A5-41AE-ABD5-66560D2381C0}"/>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73445048-8637-48A4-A1D2-8066550F2CB8}"/>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00ECA0CE-6CF6-4402-9BE7-B6A91F53D88E}"/>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16804E45-6AC4-473A-9BA3-AAEF6D9801D6}"/>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D76B99C8-8524-4D08-B938-E2ECD43160FF}"/>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19B2BB21-93E4-415F-AAAF-5FBF028D6173}"/>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CC6AAC2B-10D8-428D-98DC-1C4E0D0F603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B5C44B54-B006-4CC4-8207-689C764D3E0F}"/>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C8A9F950-F1A5-4A51-9BE8-4CE4AB0EA83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A9F90C4F-EB6A-4654-9166-143C51405881}"/>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54AC14DC-CC1F-4A37-AF74-37C165100A0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82D616F1-708A-4C37-85FB-F8F1E2969D0F}"/>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C76C1102-4CCB-49D9-B42A-7B70BDCF471E}"/>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56E5E8B0-10B7-41B9-8A10-A5BF90588A84}"/>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98BDEE01-ECEB-44E9-92D8-4131EE6633B7}"/>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97E17F84-7E32-4661-9713-F00E883BF3F4}"/>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F8F5D5D3-C64E-4B74-8C64-319CF9801E5B}"/>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4879906A-D629-4CFF-B5A5-231E0817A8C6}"/>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F05362C8-2DF7-463F-93EF-387DE917B6BC}"/>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7A0D9D6A-2AD0-4FB4-9510-D7A459722E0F}"/>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A86FBF44-7DB9-4E95-9B00-7A7E2868A123}"/>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E9F6CF84-CE58-4A54-A436-8D4A9CA8CF44}"/>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0C62B30D-DEFB-4500-ACD2-13D7A060730E}"/>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C37D9C2F-F33E-49B5-A318-E4347198EB80}"/>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FA7D4875-C20E-43A6-A4B8-E411C2794822}"/>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C6B89542-66B2-481C-BA81-049D298728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5379B90D-A5F0-49CE-91C4-5389F9C723A8}"/>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A43D5A94-5D47-44BE-8D1E-8A7CADF854F0}"/>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7651EC6D-7C6A-4954-8BA8-6C238DEA5AC9}"/>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3A242C57-C68F-444A-A8AF-40F0582F985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EA6C1EB1-F514-4089-AC24-71106B4ED7EA}"/>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7981C3A0-31F0-4EF6-8232-944E21C17B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1512F68C-CAEF-4800-A992-05175C3F3403}"/>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037BDBBC-7C4B-4682-BC7D-C1B974E5EE2B}"/>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564DF7FE-FECE-46BD-82FA-6060B05551FE}"/>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2FC75728-2DE8-4089-B096-C3303CE167A0}"/>
              </a:ext>
            </a:extLst>
          </p:cNvPr>
          <p:cNvSpPr txBox="1"/>
          <p:nvPr/>
        </p:nvSpPr>
        <p:spPr>
          <a:xfrm>
            <a:off x="935663" y="767393"/>
            <a:ext cx="10774891" cy="430887"/>
          </a:xfrm>
          <a:prstGeom prst="rect">
            <a:avLst/>
          </a:prstGeom>
          <a:noFill/>
        </p:spPr>
        <p:txBody>
          <a:bodyPr wrap="square" rtlCol="0">
            <a:spAutoFit/>
          </a:bodyPr>
          <a:lstStyle/>
          <a:p>
            <a:r>
              <a:rPr lang="en-GB" sz="2200" b="1" i="1" dirty="0"/>
              <a:t>For each species, warming results in a rightward shift in flower head height distribution…</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4E3A7F4-9470-40E0-ABE6-15CF74B03E0B}"/>
                  </a:ext>
                </a:extLst>
              </p:cNvPr>
              <p:cNvSpPr txBox="1"/>
              <p:nvPr/>
            </p:nvSpPr>
            <p:spPr>
              <a:xfrm>
                <a:off x="7135925" y="1874971"/>
                <a:ext cx="4683873" cy="2354491"/>
              </a:xfrm>
              <a:prstGeom prst="rect">
                <a:avLst/>
              </a:prstGeom>
              <a:noFill/>
            </p:spPr>
            <p:txBody>
              <a:bodyPr wrap="square" rtlCol="0">
                <a:spAutoFit/>
              </a:bodyPr>
              <a:lstStyle/>
              <a:p>
                <a:r>
                  <a:rPr lang="en-GB" sz="2100" dirty="0"/>
                  <a:t>Warming increased mean </a:t>
                </a:r>
                <a:r>
                  <a:rPr lang="en-GB" sz="2100" i="1" dirty="0"/>
                  <a:t>C. nutans </a:t>
                </a:r>
                <a:r>
                  <a:rPr lang="en-GB" sz="2100" dirty="0"/>
                  <a:t>flower head height by 13.5 ± 3.7 cm, or 14.2% (GLM, </a:t>
                </a:r>
                <a14:m>
                  <m:oMath xmlns:m="http://schemas.openxmlformats.org/officeDocument/2006/math">
                    <m:r>
                      <a:rPr lang="en-GB" sz="2100" i="1" dirty="0" smtClean="0">
                        <a:latin typeface="Cambria Math" panose="02040503050406030204" pitchFamily="18" charset="0"/>
                      </a:rPr>
                      <m:t>𝑛</m:t>
                    </m:r>
                    <m:r>
                      <a:rPr lang="en-GB" sz="2100" i="1" dirty="0" smtClean="0">
                        <a:latin typeface="Cambria Math" panose="02040503050406030204" pitchFamily="18" charset="0"/>
                      </a:rPr>
                      <m:t>=1402</m:t>
                    </m:r>
                  </m:oMath>
                </a14:m>
                <a:r>
                  <a:rPr lang="en-GB" sz="2100" dirty="0"/>
                  <a:t>, </a:t>
                </a:r>
                <a14:m>
                  <m:oMath xmlns:m="http://schemas.openxmlformats.org/officeDocument/2006/math">
                    <m:r>
                      <a:rPr lang="en-GB" sz="2100" i="1" dirty="0" smtClean="0">
                        <a:latin typeface="Cambria Math" panose="02040503050406030204" pitchFamily="18" charset="0"/>
                      </a:rPr>
                      <m:t>𝑝</m:t>
                    </m:r>
                    <m:r>
                      <a:rPr lang="en-GB" sz="2100" i="1" dirty="0" smtClean="0">
                        <a:latin typeface="Cambria Math" panose="02040503050406030204" pitchFamily="18" charset="0"/>
                      </a:rPr>
                      <m:t>&lt;0.001</m:t>
                    </m:r>
                  </m:oMath>
                </a14:m>
                <a:r>
                  <a:rPr lang="en-GB" sz="2100" dirty="0"/>
                  <a:t>).</a:t>
                </a:r>
              </a:p>
              <a:p>
                <a:endParaRPr lang="en-GB" sz="2100" dirty="0"/>
              </a:p>
              <a:p>
                <a:r>
                  <a:rPr lang="en-GB" sz="2100" dirty="0"/>
                  <a:t>Warming increased mean </a:t>
                </a:r>
                <a:r>
                  <a:rPr lang="en-GB" sz="2100" i="1" dirty="0"/>
                  <a:t>C. </a:t>
                </a:r>
                <a:r>
                  <a:rPr lang="en-GB" sz="2100" i="1" dirty="0" err="1"/>
                  <a:t>acanthoides</a:t>
                </a:r>
                <a:r>
                  <a:rPr lang="en-GB" sz="2100" i="1" dirty="0"/>
                  <a:t> </a:t>
                </a:r>
                <a:r>
                  <a:rPr lang="en-GB" sz="2100" dirty="0"/>
                  <a:t>flower head height by 26.0 ± 3.5 cm, or 33.1% (GLM, </a:t>
                </a:r>
                <a14:m>
                  <m:oMath xmlns:m="http://schemas.openxmlformats.org/officeDocument/2006/math">
                    <m:r>
                      <a:rPr lang="en-GB" sz="2100" i="1" dirty="0" smtClean="0">
                        <a:latin typeface="Cambria Math" panose="02040503050406030204" pitchFamily="18" charset="0"/>
                      </a:rPr>
                      <m:t>𝑛</m:t>
                    </m:r>
                    <m:r>
                      <a:rPr lang="en-GB" sz="2100" i="1" dirty="0" smtClean="0">
                        <a:latin typeface="Cambria Math" panose="02040503050406030204" pitchFamily="18" charset="0"/>
                      </a:rPr>
                      <m:t>=1519</m:t>
                    </m:r>
                  </m:oMath>
                </a14:m>
                <a:r>
                  <a:rPr lang="en-GB" sz="2100" dirty="0"/>
                  <a:t>, </a:t>
                </a:r>
                <a14:m>
                  <m:oMath xmlns:m="http://schemas.openxmlformats.org/officeDocument/2006/math">
                    <m:r>
                      <a:rPr lang="en-GB" sz="2100" i="1" dirty="0" smtClean="0">
                        <a:latin typeface="Cambria Math" panose="02040503050406030204" pitchFamily="18" charset="0"/>
                      </a:rPr>
                      <m:t>𝑝</m:t>
                    </m:r>
                    <m:r>
                      <a:rPr lang="en-GB" sz="2100" i="1" dirty="0" smtClean="0">
                        <a:latin typeface="Cambria Math" panose="02040503050406030204" pitchFamily="18" charset="0"/>
                      </a:rPr>
                      <m:t>&lt;0.001</m:t>
                    </m:r>
                  </m:oMath>
                </a14:m>
                <a:r>
                  <a:rPr lang="en-GB" sz="2100" dirty="0"/>
                  <a:t>).</a:t>
                </a:r>
              </a:p>
            </p:txBody>
          </p:sp>
        </mc:Choice>
        <mc:Fallback xmlns="">
          <p:sp>
            <p:nvSpPr>
              <p:cNvPr id="21" name="TextBox 20">
                <a:extLst>
                  <a:ext uri="{FF2B5EF4-FFF2-40B4-BE49-F238E27FC236}">
                    <a16:creationId xmlns:a16="http://schemas.microsoft.com/office/drawing/2014/main" id="{F4E3A7F4-9470-40E0-ABE6-15CF74B03E0B}"/>
                  </a:ext>
                </a:extLst>
              </p:cNvPr>
              <p:cNvSpPr txBox="1">
                <a:spLocks noRot="1" noChangeAspect="1" noMove="1" noResize="1" noEditPoints="1" noAdjustHandles="1" noChangeArrowheads="1" noChangeShapeType="1" noTextEdit="1"/>
              </p:cNvSpPr>
              <p:nvPr/>
            </p:nvSpPr>
            <p:spPr>
              <a:xfrm>
                <a:off x="7135925" y="1874971"/>
                <a:ext cx="4683873" cy="2354491"/>
              </a:xfrm>
              <a:prstGeom prst="rect">
                <a:avLst/>
              </a:prstGeom>
              <a:blipFill>
                <a:blip r:embed="rId3"/>
                <a:stretch>
                  <a:fillRect l="-1563" t="-1813" b="-4145"/>
                </a:stretch>
              </a:blipFill>
            </p:spPr>
            <p:txBody>
              <a:bodyPr/>
              <a:lstStyle/>
              <a:p>
                <a:r>
                  <a:rPr lang="en-GB">
                    <a:noFill/>
                  </a:rPr>
                  <a:t> </a:t>
                </a:r>
              </a:p>
            </p:txBody>
          </p:sp>
        </mc:Fallback>
      </mc:AlternateContent>
      <p:sp>
        <p:nvSpPr>
          <p:cNvPr id="16" name="TextBox 15">
            <a:extLst>
              <a:ext uri="{FF2B5EF4-FFF2-40B4-BE49-F238E27FC236}">
                <a16:creationId xmlns:a16="http://schemas.microsoft.com/office/drawing/2014/main" id="{DEF13D2E-1CC5-4160-924C-405C917FE52C}"/>
              </a:ext>
            </a:extLst>
          </p:cNvPr>
          <p:cNvSpPr txBox="1"/>
          <p:nvPr/>
        </p:nvSpPr>
        <p:spPr>
          <a:xfrm>
            <a:off x="991894" y="1768647"/>
            <a:ext cx="5646650" cy="230832"/>
          </a:xfrm>
          <a:prstGeom prst="rect">
            <a:avLst/>
          </a:prstGeom>
          <a:noFill/>
        </p:spPr>
        <p:txBody>
          <a:bodyPr wrap="square" rtlCol="0">
            <a:spAutoFit/>
          </a:bodyPr>
          <a:lstStyle/>
          <a:p>
            <a:r>
              <a:rPr lang="en-GB" sz="900" i="1" dirty="0"/>
              <a:t>*Bands represent 95% bootstrap interval; Kolmogorov-Smirnov test used to determine if distributions are distinct</a:t>
            </a:r>
          </a:p>
        </p:txBody>
      </p:sp>
    </p:spTree>
    <p:extLst>
      <p:ext uri="{BB962C8B-B14F-4D97-AF65-F5344CB8AC3E}">
        <p14:creationId xmlns:p14="http://schemas.microsoft.com/office/powerpoint/2010/main" val="14158415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descr="Chart, line chart&#10;&#10;Description automatically generated">
            <a:extLst>
              <a:ext uri="{FF2B5EF4-FFF2-40B4-BE49-F238E27FC236}">
                <a16:creationId xmlns:a16="http://schemas.microsoft.com/office/drawing/2014/main" id="{429BA3F9-C087-4EF4-9DB7-A216490AFE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995" y="1794250"/>
            <a:ext cx="6113874" cy="4204214"/>
          </a:xfrm>
          <a:prstGeom prst="rect">
            <a:avLst/>
          </a:prstGeom>
        </p:spPr>
      </p:pic>
      <p:sp>
        <p:nvSpPr>
          <p:cNvPr id="2" name="Rectangle 1">
            <a:extLst>
              <a:ext uri="{FF2B5EF4-FFF2-40B4-BE49-F238E27FC236}">
                <a16:creationId xmlns:a16="http://schemas.microsoft.com/office/drawing/2014/main" id="{D27615ED-8E77-4C4E-AA14-DEC0530F189F}"/>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7B12001-A46D-44C7-9B44-270959B7FB53}"/>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4" name="Rectangle 3">
            <a:extLst>
              <a:ext uri="{FF2B5EF4-FFF2-40B4-BE49-F238E27FC236}">
                <a16:creationId xmlns:a16="http://schemas.microsoft.com/office/drawing/2014/main" id="{B1391523-80B9-4616-AE02-1B2E4D8294CA}"/>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F7F4677-8425-45E3-9391-9EDA5395B7E6}"/>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175E551E-4599-42B8-A441-4A5D382744C3}"/>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5ABCA3DD-9395-4677-8700-A78721B56409}"/>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2CB30DE3-DB12-4711-84EC-A0E59234824F}"/>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A1A1887C-2A67-44BD-B829-C1C5192CA1DA}"/>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0D0C216-E1C5-480D-8A6C-F0C7C33C1FEA}"/>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94294C4F-583B-4475-A5C0-2F506FFA5744}"/>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46F6FE6-E2A6-4990-9F93-8FC9C404AD00}"/>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BABC29DA-914A-434A-9B42-03A89DA7C505}"/>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7C710B40-EB7F-4F37-95FE-2869B1BE384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3AA6810E-D802-41F3-8E0E-C3B60DCDE5F9}"/>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6F9B0FB9-FC1D-459F-9789-4ED6EFBB0268}"/>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811DE439-4BEC-4102-83D2-77843C68B5A8}"/>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2EC8812E-412B-49BA-BF8E-0CEDF904EBA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735A207C-248C-47CF-8BE3-C0A51857F84F}"/>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6781A875-1A1B-4205-ABBF-E32F795D69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836C2579-AAF8-4633-BE05-7186F57CAD4B}"/>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444F455F-E2A5-41AE-ABD5-66560D2381C0}"/>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73445048-8637-48A4-A1D2-8066550F2CB8}"/>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00ECA0CE-6CF6-4402-9BE7-B6A91F53D88E}"/>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16804E45-6AC4-473A-9BA3-AAEF6D9801D6}"/>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D76B99C8-8524-4D08-B938-E2ECD43160FF}"/>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19B2BB21-93E4-415F-AAAF-5FBF028D6173}"/>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CC6AAC2B-10D8-428D-98DC-1C4E0D0F603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B5C44B54-B006-4CC4-8207-689C764D3E0F}"/>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C8A9F950-F1A5-4A51-9BE8-4CE4AB0EA83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A9F90C4F-EB6A-4654-9166-143C51405881}"/>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54AC14DC-CC1F-4A37-AF74-37C165100A0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82D616F1-708A-4C37-85FB-F8F1E2969D0F}"/>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C76C1102-4CCB-49D9-B42A-7B70BDCF471E}"/>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56E5E8B0-10B7-41B9-8A10-A5BF90588A84}"/>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98BDEE01-ECEB-44E9-92D8-4131EE6633B7}"/>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97E17F84-7E32-4661-9713-F00E883BF3F4}"/>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F8F5D5D3-C64E-4B74-8C64-319CF9801E5B}"/>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4879906A-D629-4CFF-B5A5-231E0817A8C6}"/>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F05362C8-2DF7-463F-93EF-387DE917B6BC}"/>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7A0D9D6A-2AD0-4FB4-9510-D7A459722E0F}"/>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A86FBF44-7DB9-4E95-9B00-7A7E2868A123}"/>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E9F6CF84-CE58-4A54-A436-8D4A9CA8CF44}"/>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0C62B30D-DEFB-4500-ACD2-13D7A060730E}"/>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C37D9C2F-F33E-49B5-A318-E4347198EB80}"/>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FA7D4875-C20E-43A6-A4B8-E411C2794822}"/>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C6B89542-66B2-481C-BA81-049D298728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5379B90D-A5F0-49CE-91C4-5389F9C723A8}"/>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A43D5A94-5D47-44BE-8D1E-8A7CADF854F0}"/>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7651EC6D-7C6A-4954-8BA8-6C238DEA5AC9}"/>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3A242C57-C68F-444A-A8AF-40F0582F985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EA6C1EB1-F514-4089-AC24-71106B4ED7EA}"/>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7981C3A0-31F0-4EF6-8232-944E21C17B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1512F68C-CAEF-4800-A992-05175C3F3403}"/>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037BDBBC-7C4B-4682-BC7D-C1B974E5EE2B}"/>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564DF7FE-FECE-46BD-82FA-6060B05551FE}"/>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2FC75728-2DE8-4089-B096-C3303CE167A0}"/>
              </a:ext>
            </a:extLst>
          </p:cNvPr>
          <p:cNvSpPr txBox="1"/>
          <p:nvPr/>
        </p:nvSpPr>
        <p:spPr>
          <a:xfrm>
            <a:off x="935663" y="767393"/>
            <a:ext cx="10774891" cy="430887"/>
          </a:xfrm>
          <a:prstGeom prst="rect">
            <a:avLst/>
          </a:prstGeom>
          <a:noFill/>
        </p:spPr>
        <p:txBody>
          <a:bodyPr wrap="square" rtlCol="0">
            <a:spAutoFit/>
          </a:bodyPr>
          <a:lstStyle/>
          <a:p>
            <a:r>
              <a:rPr lang="en-GB" sz="2200" b="1" i="1" dirty="0"/>
              <a:t>For each species, warming results in a rightward shift in flower head height distribution…</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4E3A7F4-9470-40E0-ABE6-15CF74B03E0B}"/>
                  </a:ext>
                </a:extLst>
              </p:cNvPr>
              <p:cNvSpPr txBox="1"/>
              <p:nvPr/>
            </p:nvSpPr>
            <p:spPr>
              <a:xfrm>
                <a:off x="7135925" y="1874971"/>
                <a:ext cx="4683873" cy="3970318"/>
              </a:xfrm>
              <a:prstGeom prst="rect">
                <a:avLst/>
              </a:prstGeom>
              <a:noFill/>
            </p:spPr>
            <p:txBody>
              <a:bodyPr wrap="square" rtlCol="0">
                <a:spAutoFit/>
              </a:bodyPr>
              <a:lstStyle/>
              <a:p>
                <a:r>
                  <a:rPr lang="en-GB" sz="2100" dirty="0"/>
                  <a:t>Warming increased mean </a:t>
                </a:r>
                <a:r>
                  <a:rPr lang="en-GB" sz="2100" i="1" dirty="0"/>
                  <a:t>C. nutans </a:t>
                </a:r>
                <a:r>
                  <a:rPr lang="en-GB" sz="2100" dirty="0"/>
                  <a:t>flower head height by 13.5 ± 3.7 cm, or 14.2% (GLM, </a:t>
                </a:r>
                <a14:m>
                  <m:oMath xmlns:m="http://schemas.openxmlformats.org/officeDocument/2006/math">
                    <m:r>
                      <a:rPr lang="en-GB" sz="2100" i="1" dirty="0" smtClean="0">
                        <a:latin typeface="Cambria Math" panose="02040503050406030204" pitchFamily="18" charset="0"/>
                      </a:rPr>
                      <m:t>𝑛</m:t>
                    </m:r>
                    <m:r>
                      <a:rPr lang="en-GB" sz="2100" i="1" dirty="0" smtClean="0">
                        <a:latin typeface="Cambria Math" panose="02040503050406030204" pitchFamily="18" charset="0"/>
                      </a:rPr>
                      <m:t>=1402</m:t>
                    </m:r>
                  </m:oMath>
                </a14:m>
                <a:r>
                  <a:rPr lang="en-GB" sz="2100" dirty="0"/>
                  <a:t>, </a:t>
                </a:r>
                <a14:m>
                  <m:oMath xmlns:m="http://schemas.openxmlformats.org/officeDocument/2006/math">
                    <m:r>
                      <a:rPr lang="en-GB" sz="2100" i="1" dirty="0" smtClean="0">
                        <a:latin typeface="Cambria Math" panose="02040503050406030204" pitchFamily="18" charset="0"/>
                      </a:rPr>
                      <m:t>𝑝</m:t>
                    </m:r>
                    <m:r>
                      <a:rPr lang="en-GB" sz="2100" i="1" dirty="0" smtClean="0">
                        <a:latin typeface="Cambria Math" panose="02040503050406030204" pitchFamily="18" charset="0"/>
                      </a:rPr>
                      <m:t>&lt;0.001</m:t>
                    </m:r>
                  </m:oMath>
                </a14:m>
                <a:r>
                  <a:rPr lang="en-GB" sz="2100" dirty="0"/>
                  <a:t>).</a:t>
                </a:r>
              </a:p>
              <a:p>
                <a:endParaRPr lang="en-GB" sz="2100" dirty="0"/>
              </a:p>
              <a:p>
                <a:r>
                  <a:rPr lang="en-GB" sz="2100" dirty="0"/>
                  <a:t>Warming increased mean </a:t>
                </a:r>
                <a:r>
                  <a:rPr lang="en-GB" sz="2100" i="1" dirty="0"/>
                  <a:t>C. </a:t>
                </a:r>
                <a:r>
                  <a:rPr lang="en-GB" sz="2100" i="1" dirty="0" err="1"/>
                  <a:t>acanthoides</a:t>
                </a:r>
                <a:r>
                  <a:rPr lang="en-GB" sz="2100" i="1" dirty="0"/>
                  <a:t> </a:t>
                </a:r>
                <a:r>
                  <a:rPr lang="en-GB" sz="2100" dirty="0"/>
                  <a:t>flower head height by 26.0 ± 3.5 cm, or 33.1% (GLM, </a:t>
                </a:r>
                <a14:m>
                  <m:oMath xmlns:m="http://schemas.openxmlformats.org/officeDocument/2006/math">
                    <m:r>
                      <a:rPr lang="en-GB" sz="2100" i="1" dirty="0" smtClean="0">
                        <a:latin typeface="Cambria Math" panose="02040503050406030204" pitchFamily="18" charset="0"/>
                      </a:rPr>
                      <m:t>𝑛</m:t>
                    </m:r>
                    <m:r>
                      <a:rPr lang="en-GB" sz="2100" i="1" dirty="0" smtClean="0">
                        <a:latin typeface="Cambria Math" panose="02040503050406030204" pitchFamily="18" charset="0"/>
                      </a:rPr>
                      <m:t>=1519</m:t>
                    </m:r>
                  </m:oMath>
                </a14:m>
                <a:r>
                  <a:rPr lang="en-GB" sz="2100" dirty="0"/>
                  <a:t>, </a:t>
                </a:r>
                <a14:m>
                  <m:oMath xmlns:m="http://schemas.openxmlformats.org/officeDocument/2006/math">
                    <m:r>
                      <a:rPr lang="en-GB" sz="2100" i="1" dirty="0" smtClean="0">
                        <a:latin typeface="Cambria Math" panose="02040503050406030204" pitchFamily="18" charset="0"/>
                      </a:rPr>
                      <m:t>𝑝</m:t>
                    </m:r>
                    <m:r>
                      <a:rPr lang="en-GB" sz="2100" i="1" dirty="0" smtClean="0">
                        <a:latin typeface="Cambria Math" panose="02040503050406030204" pitchFamily="18" charset="0"/>
                      </a:rPr>
                      <m:t>&lt;0.001</m:t>
                    </m:r>
                  </m:oMath>
                </a14:m>
                <a:r>
                  <a:rPr lang="en-GB" sz="2100" dirty="0"/>
                  <a:t>).</a:t>
                </a:r>
              </a:p>
              <a:p>
                <a:endParaRPr lang="en-GB" sz="2100" dirty="0"/>
              </a:p>
              <a:p>
                <a:r>
                  <a:rPr lang="en-GB" sz="2100" dirty="0"/>
                  <a:t>Warmed and </a:t>
                </a:r>
                <a:r>
                  <a:rPr lang="en-GB" sz="2100" dirty="0" err="1"/>
                  <a:t>unwarmed</a:t>
                </a:r>
                <a:r>
                  <a:rPr lang="en-GB" sz="2100" dirty="0"/>
                  <a:t> </a:t>
                </a:r>
                <a:r>
                  <a:rPr lang="en-GB" sz="2100" i="1" dirty="0"/>
                  <a:t>C. nutans </a:t>
                </a:r>
                <a:r>
                  <a:rPr lang="en-GB" sz="2100" dirty="0"/>
                  <a:t>have different head height distributions, as do warmed and </a:t>
                </a:r>
                <a:r>
                  <a:rPr lang="en-GB" sz="2100" dirty="0" err="1"/>
                  <a:t>unwarmed</a:t>
                </a:r>
                <a:r>
                  <a:rPr lang="en-GB" sz="2100" dirty="0"/>
                  <a:t> </a:t>
                </a:r>
                <a:r>
                  <a:rPr lang="en-GB" sz="2100" i="1" dirty="0"/>
                  <a:t>C. </a:t>
                </a:r>
                <a:r>
                  <a:rPr lang="en-GB" sz="2100" i="1" dirty="0" err="1"/>
                  <a:t>acanthoides</a:t>
                </a:r>
                <a:r>
                  <a:rPr lang="en-GB" sz="2100" i="1" dirty="0"/>
                  <a:t> </a:t>
                </a:r>
                <a:r>
                  <a:rPr lang="en-GB" sz="2100" dirty="0"/>
                  <a:t>(K-S test, </a:t>
                </a:r>
                <a14:m>
                  <m:oMath xmlns:m="http://schemas.openxmlformats.org/officeDocument/2006/math">
                    <m:r>
                      <a:rPr lang="en-GB" sz="2100" i="1" dirty="0" smtClean="0">
                        <a:latin typeface="Cambria Math" panose="02040503050406030204" pitchFamily="18" charset="0"/>
                      </a:rPr>
                      <m:t>𝑝</m:t>
                    </m:r>
                    <m:r>
                      <a:rPr lang="en-GB" sz="2100" i="1" dirty="0" smtClean="0">
                        <a:latin typeface="Cambria Math" panose="02040503050406030204" pitchFamily="18" charset="0"/>
                      </a:rPr>
                      <m:t>&lt;0.001</m:t>
                    </m:r>
                  </m:oMath>
                </a14:m>
                <a:r>
                  <a:rPr lang="en-GB" sz="2100" dirty="0"/>
                  <a:t>).</a:t>
                </a:r>
              </a:p>
            </p:txBody>
          </p:sp>
        </mc:Choice>
        <mc:Fallback xmlns="">
          <p:sp>
            <p:nvSpPr>
              <p:cNvPr id="21" name="TextBox 20">
                <a:extLst>
                  <a:ext uri="{FF2B5EF4-FFF2-40B4-BE49-F238E27FC236}">
                    <a16:creationId xmlns:a16="http://schemas.microsoft.com/office/drawing/2014/main" id="{F4E3A7F4-9470-40E0-ABE6-15CF74B03E0B}"/>
                  </a:ext>
                </a:extLst>
              </p:cNvPr>
              <p:cNvSpPr txBox="1">
                <a:spLocks noRot="1" noChangeAspect="1" noMove="1" noResize="1" noEditPoints="1" noAdjustHandles="1" noChangeArrowheads="1" noChangeShapeType="1" noTextEdit="1"/>
              </p:cNvSpPr>
              <p:nvPr/>
            </p:nvSpPr>
            <p:spPr>
              <a:xfrm>
                <a:off x="7135925" y="1874971"/>
                <a:ext cx="4683873" cy="3970318"/>
              </a:xfrm>
              <a:prstGeom prst="rect">
                <a:avLst/>
              </a:prstGeom>
              <a:blipFill>
                <a:blip r:embed="rId3"/>
                <a:stretch>
                  <a:fillRect l="-1563" t="-1075" b="-2151"/>
                </a:stretch>
              </a:blipFill>
            </p:spPr>
            <p:txBody>
              <a:bodyPr/>
              <a:lstStyle/>
              <a:p>
                <a:r>
                  <a:rPr lang="en-GB">
                    <a:noFill/>
                  </a:rPr>
                  <a:t> </a:t>
                </a:r>
              </a:p>
            </p:txBody>
          </p:sp>
        </mc:Fallback>
      </mc:AlternateContent>
      <p:sp>
        <p:nvSpPr>
          <p:cNvPr id="16" name="TextBox 15">
            <a:extLst>
              <a:ext uri="{FF2B5EF4-FFF2-40B4-BE49-F238E27FC236}">
                <a16:creationId xmlns:a16="http://schemas.microsoft.com/office/drawing/2014/main" id="{DEF13D2E-1CC5-4160-924C-405C917FE52C}"/>
              </a:ext>
            </a:extLst>
          </p:cNvPr>
          <p:cNvSpPr txBox="1"/>
          <p:nvPr/>
        </p:nvSpPr>
        <p:spPr>
          <a:xfrm>
            <a:off x="991894" y="1768647"/>
            <a:ext cx="5646650" cy="230832"/>
          </a:xfrm>
          <a:prstGeom prst="rect">
            <a:avLst/>
          </a:prstGeom>
          <a:noFill/>
        </p:spPr>
        <p:txBody>
          <a:bodyPr wrap="square" rtlCol="0">
            <a:spAutoFit/>
          </a:bodyPr>
          <a:lstStyle/>
          <a:p>
            <a:r>
              <a:rPr lang="en-GB" sz="900" i="1" dirty="0"/>
              <a:t>*Bands represent 95% bootstrap interval; Kolmogorov-Smirnov test used to determine if distributions are distinct</a:t>
            </a:r>
          </a:p>
        </p:txBody>
      </p:sp>
    </p:spTree>
    <p:extLst>
      <p:ext uri="{BB962C8B-B14F-4D97-AF65-F5344CB8AC3E}">
        <p14:creationId xmlns:p14="http://schemas.microsoft.com/office/powerpoint/2010/main" val="13104200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8BB215-C827-4C36-9C70-B9C472E7E7C1}"/>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2458F044-B270-4B3D-8173-FB05BCD009CF}"/>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4" name="Rectangle 3">
            <a:extLst>
              <a:ext uri="{FF2B5EF4-FFF2-40B4-BE49-F238E27FC236}">
                <a16:creationId xmlns:a16="http://schemas.microsoft.com/office/drawing/2014/main" id="{328B92A2-21FE-4BF8-84D7-BC4F413B9E14}"/>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9CC13DD5-5D8A-4F3D-940C-ECAA6251E79F}"/>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72171D81-D39C-406A-924F-6ABE39C14CDB}"/>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7C891185-7B06-40DD-B2F0-2D673815D26C}"/>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59E18CCB-7221-415E-BDA6-00F8864D779B}"/>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6C593A13-8991-48B8-8D09-65A24591AB5F}"/>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6745047-267D-41D4-88F7-6BE1F11BB6C5}"/>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A3EE09DB-5A07-498E-8896-99DB37B10F75}"/>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80702325-E096-47C5-BFB0-1350280AB615}"/>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9F2A4BBB-CD1F-4E8C-8B38-E6B822CC3034}"/>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AD48CB86-29D7-4E6E-9677-13F7C1BDCA9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E5F1B3E8-CB1D-4C22-807A-5CC33F79C98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B7901DCD-A3E0-40EF-8ABA-440931601EBF}"/>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AA271CF5-6A3B-4CE4-9ED1-516BEFC9F0DE}"/>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CEB18606-0BAB-4E9E-B84B-EDD541250ADB}"/>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53A1DA1E-0B0F-448F-A131-3559E1BEB940}"/>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19B4FD03-3B69-4A49-8FDD-0DE6B8C04074}"/>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AFE7A862-A3C3-48DD-9AFB-501E42292726}"/>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146A2219-62AA-4906-8339-60409873F17A}"/>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52BFC37C-7BF1-4CEA-9DA2-B9914BE1C5E4}"/>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33B28FEB-D504-45F7-B661-D262DB7A2E4E}"/>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3F88FFA1-0577-467C-A8B1-6B91256F3CB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AF429C69-FD16-4BE3-9054-BC46CBFEE25C}"/>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D1FBBFB0-462A-4B5B-8590-33DBF035DAA0}"/>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F25D9E29-D068-477C-B186-D889CD750194}"/>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90B14761-A275-4B02-AB20-D4A0CAAA19B5}"/>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CCF38E6-89DB-4B26-B2BF-D382AA9D16F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87E7822D-1D55-48A0-9F57-1ABB237DA6A0}"/>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02F9F8F6-809F-4567-ABCC-F62C17A2597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DC143539-DB80-49C7-8FE6-3D1FE512F540}"/>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E3B8ED5F-7BFD-404B-8CA6-C9E9010DE9F8}"/>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33E108B9-E1F5-487C-8A6E-3EA45BD855B2}"/>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2A0CA845-DD18-425C-B9EF-76A6DE8E9EE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DB3C36E3-F3EE-41B7-912A-797E8BF63BC4}"/>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FC218E70-36B4-4A06-8FEE-8A2BB529F2D7}"/>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5C123915-AF4A-4FA0-B7D0-5E873633FCDE}"/>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5C19E43F-FC81-4E69-AD42-D8A39F18C8B1}"/>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E159D0E3-9231-41AE-BDCF-A3226FFD31A2}"/>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33B53A70-405D-44B8-BD84-DFC1DABE9DD4}"/>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F09E9D95-A535-4ABC-B49E-FF38512C7B7A}"/>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BEE30627-3365-4FBF-BD27-38B95AB8FEC9}"/>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3F632C03-BE24-4E65-B64E-BE268676B436}"/>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7FE89927-336A-4FE9-A75E-00F6C2A3545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4E264058-0DEB-418E-8406-6F41A28893D6}"/>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E87FE113-0507-4356-AEEE-F554949FADD7}"/>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93D4A3F0-0B18-4DBA-991F-E77ED6F3E51D}"/>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D69C0182-5145-49A6-8854-07102761BB70}"/>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4A140B8C-CD86-4794-A7B6-F876392F063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6B3D4894-9369-491A-84A6-FD2194E592FA}"/>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34875791-001C-45D7-8EFB-31CEA2D9937B}"/>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E8C3F7AC-AFEF-4965-9DED-FFF518F88979}"/>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78A79F2B-C5D0-4290-BFC5-E15151B568FE}"/>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6E20EDB2-855F-44BF-9240-5D71AEE414D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TextBox 45">
            <a:extLst>
              <a:ext uri="{FF2B5EF4-FFF2-40B4-BE49-F238E27FC236}">
                <a16:creationId xmlns:a16="http://schemas.microsoft.com/office/drawing/2014/main" id="{EFD1B00E-0F60-4DC9-83E0-0015310C9656}"/>
              </a:ext>
            </a:extLst>
          </p:cNvPr>
          <p:cNvSpPr txBox="1"/>
          <p:nvPr/>
        </p:nvSpPr>
        <p:spPr>
          <a:xfrm>
            <a:off x="1016795" y="1992260"/>
            <a:ext cx="10167939" cy="4093428"/>
          </a:xfrm>
          <a:prstGeom prst="rect">
            <a:avLst/>
          </a:prstGeom>
          <a:noFill/>
        </p:spPr>
        <p:txBody>
          <a:bodyPr wrap="square" rtlCol="0">
            <a:spAutoFit/>
          </a:bodyPr>
          <a:lstStyle/>
          <a:p>
            <a:pPr marL="514350" indent="-514350">
              <a:buFont typeface="+mj-lt"/>
              <a:buAutoNum type="arabicPeriod"/>
            </a:pPr>
            <a:r>
              <a:rPr lang="en-GB" sz="2600" dirty="0">
                <a:solidFill>
                  <a:schemeClr val="tx1">
                    <a:alpha val="30000"/>
                  </a:schemeClr>
                </a:solidFill>
              </a:rPr>
              <a:t>How does increased temperature affect the distribution of flower head heights (and thus seed release heights)?</a:t>
            </a:r>
          </a:p>
          <a:p>
            <a:pPr marL="514350" indent="-514350">
              <a:buFont typeface="+mj-lt"/>
              <a:buAutoNum type="arabicPeriod"/>
            </a:pPr>
            <a:endParaRPr lang="en-GB" sz="2600" dirty="0"/>
          </a:p>
          <a:p>
            <a:pPr marL="342900" indent="-342900">
              <a:buFont typeface="+mj-lt"/>
              <a:buAutoNum type="arabicPeriod"/>
            </a:pPr>
            <a:endParaRPr lang="en-GB" sz="2600" dirty="0"/>
          </a:p>
          <a:p>
            <a:pPr marL="514350" indent="-514350">
              <a:buFont typeface="+mj-lt"/>
              <a:buAutoNum type="arabicPeriod"/>
            </a:pPr>
            <a:r>
              <a:rPr lang="en-GB" sz="2600" dirty="0"/>
              <a:t>How does increased temperature affect projected dispersal distances over the distribution of flower head heights?</a:t>
            </a:r>
          </a:p>
          <a:p>
            <a:pPr marL="514350" indent="-514350">
              <a:buFont typeface="+mj-lt"/>
              <a:buAutoNum type="arabicPeriod"/>
            </a:pPr>
            <a:endParaRPr lang="en-GB" sz="2600" dirty="0"/>
          </a:p>
          <a:p>
            <a:pPr marL="342900" indent="-342900">
              <a:buFont typeface="+mj-lt"/>
              <a:buAutoNum type="arabicPeriod"/>
            </a:pPr>
            <a:endParaRPr lang="en-GB" sz="2600" dirty="0"/>
          </a:p>
          <a:p>
            <a:pPr marL="514350" indent="-514350">
              <a:buFont typeface="+mj-lt"/>
              <a:buAutoNum type="arabicPeriod"/>
            </a:pPr>
            <a:r>
              <a:rPr lang="en-GB" sz="2600" dirty="0">
                <a:solidFill>
                  <a:schemeClr val="tx1">
                    <a:alpha val="30000"/>
                  </a:schemeClr>
                </a:solidFill>
              </a:rPr>
              <a:t>Are there differences in projected dispersal when using the distribution of seed release heights rather than the maximum height?</a:t>
            </a:r>
          </a:p>
        </p:txBody>
      </p:sp>
      <p:sp>
        <p:nvSpPr>
          <p:cNvPr id="48" name="Rectangle 47">
            <a:extLst>
              <a:ext uri="{FF2B5EF4-FFF2-40B4-BE49-F238E27FC236}">
                <a16:creationId xmlns:a16="http://schemas.microsoft.com/office/drawing/2014/main" id="{B71EEDED-8470-4339-88EC-602022DF47D8}"/>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8E7FC631-22B7-4841-AB3E-5B6F9F62AC40}"/>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TextBox 51">
            <a:extLst>
              <a:ext uri="{FF2B5EF4-FFF2-40B4-BE49-F238E27FC236}">
                <a16:creationId xmlns:a16="http://schemas.microsoft.com/office/drawing/2014/main" id="{1B00F634-38D1-46B6-9697-46BB091A8278}"/>
              </a:ext>
            </a:extLst>
          </p:cNvPr>
          <p:cNvSpPr txBox="1"/>
          <p:nvPr/>
        </p:nvSpPr>
        <p:spPr>
          <a:xfrm>
            <a:off x="1003750" y="602265"/>
            <a:ext cx="8881930" cy="830997"/>
          </a:xfrm>
          <a:prstGeom prst="rect">
            <a:avLst/>
          </a:prstGeom>
          <a:noFill/>
        </p:spPr>
        <p:txBody>
          <a:bodyPr wrap="square" rtlCol="0">
            <a:spAutoFit/>
          </a:bodyPr>
          <a:lstStyle/>
          <a:p>
            <a:r>
              <a:rPr lang="en-GB" sz="4800" dirty="0"/>
              <a:t>Research questions</a:t>
            </a:r>
          </a:p>
        </p:txBody>
      </p:sp>
    </p:spTree>
    <p:extLst>
      <p:ext uri="{BB962C8B-B14F-4D97-AF65-F5344CB8AC3E}">
        <p14:creationId xmlns:p14="http://schemas.microsoft.com/office/powerpoint/2010/main" val="1707351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AB63DB-28BE-4DB6-B035-8A0D44380AB8}"/>
              </a:ext>
            </a:extLst>
          </p:cNvPr>
          <p:cNvSpPr txBox="1"/>
          <p:nvPr/>
        </p:nvSpPr>
        <p:spPr>
          <a:xfrm>
            <a:off x="1003750" y="5934204"/>
            <a:ext cx="6401436" cy="369332"/>
          </a:xfrm>
          <a:prstGeom prst="rect">
            <a:avLst/>
          </a:prstGeom>
          <a:noFill/>
        </p:spPr>
        <p:txBody>
          <a:bodyPr wrap="square" rtlCol="0">
            <a:spAutoFit/>
          </a:bodyPr>
          <a:lstStyle/>
          <a:p>
            <a:r>
              <a:rPr lang="en-GB" dirty="0"/>
              <a:t>Any movement of organisms that can possibly generate gene flow.</a:t>
            </a:r>
          </a:p>
        </p:txBody>
      </p:sp>
      <p:sp>
        <p:nvSpPr>
          <p:cNvPr id="14" name="TextBox 13">
            <a:extLst>
              <a:ext uri="{FF2B5EF4-FFF2-40B4-BE49-F238E27FC236}">
                <a16:creationId xmlns:a16="http://schemas.microsoft.com/office/drawing/2014/main" id="{1082E80A-6CBE-4102-AE68-835AC6D7C07A}"/>
              </a:ext>
            </a:extLst>
          </p:cNvPr>
          <p:cNvSpPr txBox="1"/>
          <p:nvPr/>
        </p:nvSpPr>
        <p:spPr>
          <a:xfrm>
            <a:off x="1003750" y="602265"/>
            <a:ext cx="6299200" cy="830997"/>
          </a:xfrm>
          <a:prstGeom prst="rect">
            <a:avLst/>
          </a:prstGeom>
          <a:noFill/>
        </p:spPr>
        <p:txBody>
          <a:bodyPr wrap="square" rtlCol="0">
            <a:spAutoFit/>
          </a:bodyPr>
          <a:lstStyle/>
          <a:p>
            <a:r>
              <a:rPr lang="en-GB" sz="4800" dirty="0"/>
              <a:t>What is dispersal?</a:t>
            </a:r>
          </a:p>
        </p:txBody>
      </p:sp>
      <p:pic>
        <p:nvPicPr>
          <p:cNvPr id="2050" name="Picture 2">
            <a:extLst>
              <a:ext uri="{FF2B5EF4-FFF2-40B4-BE49-F238E27FC236}">
                <a16:creationId xmlns:a16="http://schemas.microsoft.com/office/drawing/2014/main" id="{A10B9DAE-E854-4BCC-A64A-A238D8A0B0EB}"/>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9535" y="1679337"/>
            <a:ext cx="4071623" cy="388095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7C142C6-81B8-4129-B0D7-3F8B9FBF7A63}"/>
              </a:ext>
            </a:extLst>
          </p:cNvPr>
          <p:cNvSpPr txBox="1"/>
          <p:nvPr/>
        </p:nvSpPr>
        <p:spPr>
          <a:xfrm>
            <a:off x="7076015" y="5360241"/>
            <a:ext cx="1696595" cy="200055"/>
          </a:xfrm>
          <a:prstGeom prst="rect">
            <a:avLst/>
          </a:prstGeom>
          <a:noFill/>
        </p:spPr>
        <p:txBody>
          <a:bodyPr wrap="square" rtlCol="0">
            <a:spAutoFit/>
          </a:bodyPr>
          <a:lstStyle/>
          <a:p>
            <a:r>
              <a:rPr lang="en-GB" sz="700" dirty="0">
                <a:solidFill>
                  <a:schemeClr val="bg1"/>
                </a:solidFill>
              </a:rPr>
              <a:t>Image source: </a:t>
            </a:r>
            <a:r>
              <a:rPr lang="en-GB" sz="700" dirty="0">
                <a:solidFill>
                  <a:schemeClr val="bg1"/>
                </a:solidFill>
                <a:hlinkClick r:id="rId3">
                  <a:extLst>
                    <a:ext uri="{A12FA001-AC4F-418D-AE19-62706E023703}">
                      <ahyp:hlinkClr xmlns:ahyp="http://schemas.microsoft.com/office/drawing/2018/hyperlinkcolor" val="tx"/>
                    </a:ext>
                  </a:extLst>
                </a:hlinkClick>
              </a:rPr>
              <a:t>Wikipedia</a:t>
            </a:r>
            <a:endParaRPr lang="en-GB" sz="700" dirty="0">
              <a:solidFill>
                <a:schemeClr val="bg1"/>
              </a:solidFill>
            </a:endParaRPr>
          </a:p>
        </p:txBody>
      </p:sp>
      <p:pic>
        <p:nvPicPr>
          <p:cNvPr id="1026" name="Picture 2" descr="Image result for wolf dispersal">
            <a:extLst>
              <a:ext uri="{FF2B5EF4-FFF2-40B4-BE49-F238E27FC236}">
                <a16:creationId xmlns:a16="http://schemas.microsoft.com/office/drawing/2014/main" id="{0F7054DF-4110-422C-A76C-211B199FD9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97" r="12017"/>
          <a:stretch/>
        </p:blipFill>
        <p:spPr bwMode="auto">
          <a:xfrm>
            <a:off x="1110828" y="1679337"/>
            <a:ext cx="5615219" cy="388095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a:extLst>
              <a:ext uri="{FF2B5EF4-FFF2-40B4-BE49-F238E27FC236}">
                <a16:creationId xmlns:a16="http://schemas.microsoft.com/office/drawing/2014/main" id="{A3EBF09E-C868-441B-AFA0-192BB578F1AD}"/>
              </a:ext>
            </a:extLst>
          </p:cNvPr>
          <p:cNvSpPr txBox="1"/>
          <p:nvPr/>
        </p:nvSpPr>
        <p:spPr>
          <a:xfrm>
            <a:off x="5768541" y="5360241"/>
            <a:ext cx="1188519" cy="200055"/>
          </a:xfrm>
          <a:prstGeom prst="rect">
            <a:avLst/>
          </a:prstGeom>
          <a:noFill/>
        </p:spPr>
        <p:txBody>
          <a:bodyPr wrap="square" rtlCol="0">
            <a:spAutoFit/>
          </a:bodyPr>
          <a:lstStyle/>
          <a:p>
            <a:r>
              <a:rPr lang="en-GB" sz="700" dirty="0"/>
              <a:t>Image source: </a:t>
            </a:r>
            <a:r>
              <a:rPr lang="en-GB" sz="700" dirty="0">
                <a:hlinkClick r:id="rId5">
                  <a:extLst>
                    <a:ext uri="{A12FA001-AC4F-418D-AE19-62706E023703}">
                      <ahyp:hlinkClr xmlns:ahyp="http://schemas.microsoft.com/office/drawing/2018/hyperlinkcolor" val="tx"/>
                    </a:ext>
                  </a:extLst>
                </a:hlinkClick>
              </a:rPr>
              <a:t>pbs.org</a:t>
            </a:r>
            <a:endParaRPr lang="en-GB" sz="700" dirty="0"/>
          </a:p>
        </p:txBody>
      </p:sp>
      <p:sp>
        <p:nvSpPr>
          <p:cNvPr id="3" name="Rectangle 2">
            <a:extLst>
              <a:ext uri="{FF2B5EF4-FFF2-40B4-BE49-F238E27FC236}">
                <a16:creationId xmlns:a16="http://schemas.microsoft.com/office/drawing/2014/main" id="{5BC85419-E07C-437A-9936-7F6B2467A6E4}"/>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AB5C924F-7874-4D93-BDEC-9439AB866999}"/>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6" name="Rectangle 5">
            <a:extLst>
              <a:ext uri="{FF2B5EF4-FFF2-40B4-BE49-F238E27FC236}">
                <a16:creationId xmlns:a16="http://schemas.microsoft.com/office/drawing/2014/main" id="{0E344657-6351-454B-82CF-2690BE410013}"/>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14BEEA8A-8FAD-4827-87C3-6F6EBDC0A28F}"/>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E4679890-5EFD-4D0A-B2E5-46A2F5CF039E}"/>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354C9FCC-EE6A-49AB-982C-99CC865465AC}"/>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3DE5FF57-7598-4A25-B2AA-FF1D78AF2615}"/>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2" name="Rectangle 2051">
            <a:extLst>
              <a:ext uri="{FF2B5EF4-FFF2-40B4-BE49-F238E27FC236}">
                <a16:creationId xmlns:a16="http://schemas.microsoft.com/office/drawing/2014/main" id="{7B74E71A-9853-49A5-A158-1B1CFEE2D6AD}"/>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3" name="Rectangle 2052">
            <a:extLst>
              <a:ext uri="{FF2B5EF4-FFF2-40B4-BE49-F238E27FC236}">
                <a16:creationId xmlns:a16="http://schemas.microsoft.com/office/drawing/2014/main" id="{8097C6E0-0CB9-4DD0-A8CA-E97431A94422}"/>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4" name="Rectangle 2053">
            <a:extLst>
              <a:ext uri="{FF2B5EF4-FFF2-40B4-BE49-F238E27FC236}">
                <a16:creationId xmlns:a16="http://schemas.microsoft.com/office/drawing/2014/main" id="{EC10B613-08B3-4CA8-B94B-0010BD0D4EB5}"/>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5" name="Rectangle 2054">
            <a:extLst>
              <a:ext uri="{FF2B5EF4-FFF2-40B4-BE49-F238E27FC236}">
                <a16:creationId xmlns:a16="http://schemas.microsoft.com/office/drawing/2014/main" id="{CD031FBA-CB4A-4B56-BB45-49BA5BC030DE}"/>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6" name="Rectangle 2055">
            <a:extLst>
              <a:ext uri="{FF2B5EF4-FFF2-40B4-BE49-F238E27FC236}">
                <a16:creationId xmlns:a16="http://schemas.microsoft.com/office/drawing/2014/main" id="{DD09E50C-2FCE-4C9B-96A3-5DF15FFC373C}"/>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7" name="Rectangle 2056">
            <a:extLst>
              <a:ext uri="{FF2B5EF4-FFF2-40B4-BE49-F238E27FC236}">
                <a16:creationId xmlns:a16="http://schemas.microsoft.com/office/drawing/2014/main" id="{8A7693C4-02E1-450E-A971-D199F7B93A2B}"/>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8" name="Rectangle 2057">
            <a:extLst>
              <a:ext uri="{FF2B5EF4-FFF2-40B4-BE49-F238E27FC236}">
                <a16:creationId xmlns:a16="http://schemas.microsoft.com/office/drawing/2014/main" id="{E3AD23B8-9F2D-40EA-97EC-3215983CAFC2}"/>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9" name="Rectangle 2058">
            <a:extLst>
              <a:ext uri="{FF2B5EF4-FFF2-40B4-BE49-F238E27FC236}">
                <a16:creationId xmlns:a16="http://schemas.microsoft.com/office/drawing/2014/main" id="{2770543F-2D84-4365-8918-C552CAF3F08F}"/>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0" name="Rectangle 2059">
            <a:extLst>
              <a:ext uri="{FF2B5EF4-FFF2-40B4-BE49-F238E27FC236}">
                <a16:creationId xmlns:a16="http://schemas.microsoft.com/office/drawing/2014/main" id="{20E05434-98D1-4170-948B-7FA35033A3AE}"/>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1" name="Rectangle 2060">
            <a:extLst>
              <a:ext uri="{FF2B5EF4-FFF2-40B4-BE49-F238E27FC236}">
                <a16:creationId xmlns:a16="http://schemas.microsoft.com/office/drawing/2014/main" id="{785226A7-7781-4080-8351-5D982B7300E5}"/>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2" name="Rectangle 2061">
            <a:extLst>
              <a:ext uri="{FF2B5EF4-FFF2-40B4-BE49-F238E27FC236}">
                <a16:creationId xmlns:a16="http://schemas.microsoft.com/office/drawing/2014/main" id="{59E887F4-215F-4966-8B55-6004A60D9D4E}"/>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3" name="Rectangle 2062">
            <a:extLst>
              <a:ext uri="{FF2B5EF4-FFF2-40B4-BE49-F238E27FC236}">
                <a16:creationId xmlns:a16="http://schemas.microsoft.com/office/drawing/2014/main" id="{168622A3-F410-4305-8388-A95B92F9E08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4" name="Rectangle 2063">
            <a:extLst>
              <a:ext uri="{FF2B5EF4-FFF2-40B4-BE49-F238E27FC236}">
                <a16:creationId xmlns:a16="http://schemas.microsoft.com/office/drawing/2014/main" id="{AA2DFA43-B345-4256-B3DD-67923E1D41C5}"/>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5" name="Rectangle 2064">
            <a:extLst>
              <a:ext uri="{FF2B5EF4-FFF2-40B4-BE49-F238E27FC236}">
                <a16:creationId xmlns:a16="http://schemas.microsoft.com/office/drawing/2014/main" id="{D74EE3F8-6903-45A6-B896-0265B6AE5918}"/>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6" name="Rectangle 2065">
            <a:extLst>
              <a:ext uri="{FF2B5EF4-FFF2-40B4-BE49-F238E27FC236}">
                <a16:creationId xmlns:a16="http://schemas.microsoft.com/office/drawing/2014/main" id="{8E1246F3-E385-4446-A361-0A303F4AB4BD}"/>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7" name="Rectangle 2066">
            <a:extLst>
              <a:ext uri="{FF2B5EF4-FFF2-40B4-BE49-F238E27FC236}">
                <a16:creationId xmlns:a16="http://schemas.microsoft.com/office/drawing/2014/main" id="{ABF8EED4-2D89-4A94-A821-97C9307CA3F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8" name="Rectangle 2067">
            <a:extLst>
              <a:ext uri="{FF2B5EF4-FFF2-40B4-BE49-F238E27FC236}">
                <a16:creationId xmlns:a16="http://schemas.microsoft.com/office/drawing/2014/main" id="{FC891329-EBED-481E-A94D-E6217EA6E494}"/>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9" name="Rectangle 2068">
            <a:extLst>
              <a:ext uri="{FF2B5EF4-FFF2-40B4-BE49-F238E27FC236}">
                <a16:creationId xmlns:a16="http://schemas.microsoft.com/office/drawing/2014/main" id="{AC0BD4D1-16E1-4DF8-8CA4-30CB4F131A5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0" name="Rectangle 2069">
            <a:extLst>
              <a:ext uri="{FF2B5EF4-FFF2-40B4-BE49-F238E27FC236}">
                <a16:creationId xmlns:a16="http://schemas.microsoft.com/office/drawing/2014/main" id="{15C110A6-66AA-45F0-8A50-D4E829078734}"/>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1" name="Rectangle 2070">
            <a:extLst>
              <a:ext uri="{FF2B5EF4-FFF2-40B4-BE49-F238E27FC236}">
                <a16:creationId xmlns:a16="http://schemas.microsoft.com/office/drawing/2014/main" id="{B3580A3A-96E8-48D5-A8E7-5FA39BC6269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2" name="Rectangle 2071">
            <a:extLst>
              <a:ext uri="{FF2B5EF4-FFF2-40B4-BE49-F238E27FC236}">
                <a16:creationId xmlns:a16="http://schemas.microsoft.com/office/drawing/2014/main" id="{D965C8E5-4399-40A3-90C1-D7BFF572E7C0}"/>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3" name="Rectangle 2072">
            <a:extLst>
              <a:ext uri="{FF2B5EF4-FFF2-40B4-BE49-F238E27FC236}">
                <a16:creationId xmlns:a16="http://schemas.microsoft.com/office/drawing/2014/main" id="{4CFE27CF-C0E1-47BA-9AD4-9676FCEAFB37}"/>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4" name="Rectangle 2073">
            <a:extLst>
              <a:ext uri="{FF2B5EF4-FFF2-40B4-BE49-F238E27FC236}">
                <a16:creationId xmlns:a16="http://schemas.microsoft.com/office/drawing/2014/main" id="{86A7E7FA-9594-481F-8B1C-E220AD9C52A3}"/>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5" name="Rectangle 2074">
            <a:extLst>
              <a:ext uri="{FF2B5EF4-FFF2-40B4-BE49-F238E27FC236}">
                <a16:creationId xmlns:a16="http://schemas.microsoft.com/office/drawing/2014/main" id="{EB8A1BEA-7AB8-4F6B-AC2C-BF04081DD8A0}"/>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6" name="Rectangle 2075">
            <a:extLst>
              <a:ext uri="{FF2B5EF4-FFF2-40B4-BE49-F238E27FC236}">
                <a16:creationId xmlns:a16="http://schemas.microsoft.com/office/drawing/2014/main" id="{5BE032A3-9D4E-4B0D-9B10-C2EDC5D0455E}"/>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7" name="Rectangle 2076">
            <a:extLst>
              <a:ext uri="{FF2B5EF4-FFF2-40B4-BE49-F238E27FC236}">
                <a16:creationId xmlns:a16="http://schemas.microsoft.com/office/drawing/2014/main" id="{6F37A8BE-912D-4B5F-BA03-B566841BC0D1}"/>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8" name="Rectangle 2077">
            <a:extLst>
              <a:ext uri="{FF2B5EF4-FFF2-40B4-BE49-F238E27FC236}">
                <a16:creationId xmlns:a16="http://schemas.microsoft.com/office/drawing/2014/main" id="{1B1BD588-D033-4497-8208-F71B2234864F}"/>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9" name="Rectangle 2078">
            <a:extLst>
              <a:ext uri="{FF2B5EF4-FFF2-40B4-BE49-F238E27FC236}">
                <a16:creationId xmlns:a16="http://schemas.microsoft.com/office/drawing/2014/main" id="{74BD54B9-15B7-4456-B6A8-244E145E0FD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2ACE31F9-93C4-4F33-8910-A893E8BE3D71}"/>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6DD69656-3FA7-4F40-964E-0C554C13958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C79C3CE7-7705-443F-9FDF-0ED5507D6CF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11F95658-2E87-4BFF-80D9-65DC11FEE8AA}"/>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688FBFD7-1700-4D71-91EE-6AC56F7FAACA}"/>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3ED7889E-CD0F-4AF2-B673-8F5F2CBDC592}"/>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46547B98-49F0-4FB4-A225-F3D19E66615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ectangle 89">
            <a:extLst>
              <a:ext uri="{FF2B5EF4-FFF2-40B4-BE49-F238E27FC236}">
                <a16:creationId xmlns:a16="http://schemas.microsoft.com/office/drawing/2014/main" id="{486352DD-F82A-40BD-946D-CF56B96A3E4D}"/>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99ADE69C-ED5F-4C1F-9D64-F9D10A8830EF}"/>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ectangle 93">
            <a:extLst>
              <a:ext uri="{FF2B5EF4-FFF2-40B4-BE49-F238E27FC236}">
                <a16:creationId xmlns:a16="http://schemas.microsoft.com/office/drawing/2014/main" id="{42AE66C4-8FD2-433F-9756-052050D4CE2B}"/>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ectangle 95">
            <a:extLst>
              <a:ext uri="{FF2B5EF4-FFF2-40B4-BE49-F238E27FC236}">
                <a16:creationId xmlns:a16="http://schemas.microsoft.com/office/drawing/2014/main" id="{05A75002-5827-49E3-B2B4-D9F966BABEB3}"/>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ectangle 97">
            <a:extLst>
              <a:ext uri="{FF2B5EF4-FFF2-40B4-BE49-F238E27FC236}">
                <a16:creationId xmlns:a16="http://schemas.microsoft.com/office/drawing/2014/main" id="{C521892A-1104-46F5-A45B-9E332F38C19A}"/>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ectangle 99">
            <a:extLst>
              <a:ext uri="{FF2B5EF4-FFF2-40B4-BE49-F238E27FC236}">
                <a16:creationId xmlns:a16="http://schemas.microsoft.com/office/drawing/2014/main" id="{1A08A541-61EE-4E8F-A2B0-F1386C42DC7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ectangle 101">
            <a:extLst>
              <a:ext uri="{FF2B5EF4-FFF2-40B4-BE49-F238E27FC236}">
                <a16:creationId xmlns:a16="http://schemas.microsoft.com/office/drawing/2014/main" id="{4D4C980F-E127-4A09-8EBE-23433FB6DAAB}"/>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ectangle 103">
            <a:extLst>
              <a:ext uri="{FF2B5EF4-FFF2-40B4-BE49-F238E27FC236}">
                <a16:creationId xmlns:a16="http://schemas.microsoft.com/office/drawing/2014/main" id="{48B7B2EC-C687-4A8A-9D01-7BC4472F8023}"/>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ectangle 105">
            <a:extLst>
              <a:ext uri="{FF2B5EF4-FFF2-40B4-BE49-F238E27FC236}">
                <a16:creationId xmlns:a16="http://schemas.microsoft.com/office/drawing/2014/main" id="{723C0D0A-99A7-44F3-8CBB-495B57FD5B9A}"/>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47393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6" name="Picture 65" descr="Chart, line chart&#10;&#10;Description automatically generated">
            <a:extLst>
              <a:ext uri="{FF2B5EF4-FFF2-40B4-BE49-F238E27FC236}">
                <a16:creationId xmlns:a16="http://schemas.microsoft.com/office/drawing/2014/main" id="{737DA8CD-CF85-465C-94C9-D732C5B546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995" y="1792819"/>
            <a:ext cx="6114727" cy="4204800"/>
          </a:xfrm>
          <a:prstGeom prst="rect">
            <a:avLst/>
          </a:prstGeom>
        </p:spPr>
      </p:pic>
      <p:sp>
        <p:nvSpPr>
          <p:cNvPr id="2" name="Rectangle 1">
            <a:extLst>
              <a:ext uri="{FF2B5EF4-FFF2-40B4-BE49-F238E27FC236}">
                <a16:creationId xmlns:a16="http://schemas.microsoft.com/office/drawing/2014/main" id="{772A6597-A842-41DF-BC49-FC8F1ED4DCB1}"/>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DE8AA4F1-D4EE-4945-9A67-86FA49209AC3}"/>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4" name="Rectangle 3">
            <a:extLst>
              <a:ext uri="{FF2B5EF4-FFF2-40B4-BE49-F238E27FC236}">
                <a16:creationId xmlns:a16="http://schemas.microsoft.com/office/drawing/2014/main" id="{0CDBD8A3-466C-4E20-B946-845767E56AAF}"/>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D8B606A9-A3F9-4D1D-84FB-ED479CC9C612}"/>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B351D911-847F-42E3-BBEF-D7E0323A32C9}"/>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A440BE21-68B7-4011-8789-E1DF80A63483}"/>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045C6712-EF50-4709-A2A8-23FE3D2351F0}"/>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BC146062-63DE-42CA-9F80-267579F4FB6C}"/>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0CC4AE5F-84C3-4499-9160-149F850A9FBE}"/>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999C310-06DB-4B97-AC4F-E45E0FD386F6}"/>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F5F4AE9-E942-44C8-9222-E7130DD1F076}"/>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AF78ECC8-8326-4110-BA78-6D571CEE764E}"/>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AD1118A4-ECA6-4E60-8543-692F69EAD86C}"/>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50C16B99-C99B-496A-AFD9-DF13867290F9}"/>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3D62B495-5EDB-4428-A7CB-6738B3A38408}"/>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F8B76319-D142-431B-8E0D-7FA424CFFA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0CF86AFF-4F1A-4521-9F44-49164E778C9A}"/>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26F17A70-5A9D-4188-8380-D286105EA6F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0D52D795-F721-48E7-9903-6189D03DD7A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57907754-8F59-4102-B9BC-F39E6D15B3B0}"/>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5634AE26-E1A6-427F-9E0D-4FE5CF2333D2}"/>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1363DAF3-7BF3-447A-8293-2B434891213A}"/>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409B3B0F-C979-47B7-8E3D-B23ECB83BA3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D6B4762D-D9CB-49B6-BAB4-03061DFBF825}"/>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8FBDA4C1-0469-442B-90BA-872C67EAEBD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6D2CA34D-016E-44D9-A591-47252AE5C1B4}"/>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0E24D692-E600-4D70-8A01-75D6B56A3B88}"/>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1472B1F4-A2BF-4913-98E3-45E4BE3792BF}"/>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F1258F2C-8807-41D1-8F1B-4F3465E5EC8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55D587E2-D8E2-4DE8-A4B6-F01E8B8C4E5B}"/>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4BC1A67-8205-4DB7-B9B7-AE94EB578DFC}"/>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7B2859CE-B2BD-4BD8-9A05-E2E323347248}"/>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D764D3AD-A205-46EF-BBF9-93C04C803BF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C17CE7DF-8145-456A-A54D-864B4647BC38}"/>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FDCBDADC-F79F-464F-A2DD-0202DC0C0D91}"/>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95C59E6C-2640-46B8-B965-6D5ACFF86319}"/>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E5765948-1D2C-4C17-B0AE-1CF54A830127}"/>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65334E24-3860-4E71-9B2B-84919BDF2A82}"/>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C4280B6C-C914-4F74-B606-4A790CF4AE8B}"/>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71F2CDF7-3951-4374-992E-91F9392B4561}"/>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48B800D1-C265-499E-90A5-B9631010EC2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C005860B-690B-4734-B044-25384CCA9022}"/>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09EDE750-40A2-419D-807D-33AAABCE0F2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8DC10C58-B501-43B7-827C-493F074189A7}"/>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0F597AD3-22C5-4E5D-ADD3-4746B544F4A0}"/>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FF9C9B89-70C5-489D-9356-F7DD7B1972D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5D723F93-D232-4487-88B7-A404A696926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9DF2EC0F-23CD-4F0B-A596-0015F1FFA88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337A7793-8D0C-4444-91F9-FCAA1BFDBA5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555D820B-18C6-4F32-A3E9-BACADFB2A8BB}"/>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3EDDE9C0-93F2-43CA-9418-BA2920909FE6}"/>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D67F2575-4AC5-4429-8A09-A8FF7B419E09}"/>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5336A8B8-865C-464B-AABB-C10BE45CDC30}"/>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C579636B-14F4-4FDF-B97D-58F1DE8CC32E}"/>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54AA0727-A671-4BF1-9594-6534AB9D09F4}"/>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DE35CECD-9AA6-48E7-BBB8-0169E4C8F45B}"/>
              </a:ext>
            </a:extLst>
          </p:cNvPr>
          <p:cNvSpPr txBox="1"/>
          <p:nvPr/>
        </p:nvSpPr>
        <p:spPr>
          <a:xfrm>
            <a:off x="935663" y="767393"/>
            <a:ext cx="10774891" cy="430887"/>
          </a:xfrm>
          <a:prstGeom prst="rect">
            <a:avLst/>
          </a:prstGeom>
          <a:noFill/>
        </p:spPr>
        <p:txBody>
          <a:bodyPr wrap="square" rtlCol="0">
            <a:spAutoFit/>
          </a:bodyPr>
          <a:lstStyle/>
          <a:p>
            <a:r>
              <a:rPr lang="en-GB" sz="2200" b="1" i="1" dirty="0"/>
              <a:t>For each species, height changes from warming result in a different dispersal kernel…</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4F798B1-FFBE-43AC-B9AF-E1E08EFB4D35}"/>
                  </a:ext>
                </a:extLst>
              </p:cNvPr>
              <p:cNvSpPr txBox="1"/>
              <p:nvPr/>
            </p:nvSpPr>
            <p:spPr>
              <a:xfrm>
                <a:off x="7135925" y="1874971"/>
                <a:ext cx="4683873" cy="1384995"/>
              </a:xfrm>
              <a:prstGeom prst="rect">
                <a:avLst/>
              </a:prstGeom>
              <a:noFill/>
            </p:spPr>
            <p:txBody>
              <a:bodyPr wrap="square" rtlCol="0">
                <a:spAutoFit/>
              </a:bodyPr>
              <a:lstStyle/>
              <a:p>
                <a:r>
                  <a:rPr lang="en-GB" sz="2100" dirty="0"/>
                  <a:t>Warmed and </a:t>
                </a:r>
                <a:r>
                  <a:rPr lang="en-GB" sz="2100" dirty="0" err="1"/>
                  <a:t>unwarmed</a:t>
                </a:r>
                <a:r>
                  <a:rPr lang="en-GB" sz="2100" dirty="0"/>
                  <a:t> </a:t>
                </a:r>
                <a:r>
                  <a:rPr lang="en-GB" sz="2100" i="1" dirty="0"/>
                  <a:t>C. nutans </a:t>
                </a:r>
                <a:r>
                  <a:rPr lang="en-GB" sz="2100" dirty="0"/>
                  <a:t>have different dispersal kernels, as do warmed and </a:t>
                </a:r>
                <a:r>
                  <a:rPr lang="en-GB" sz="2100" dirty="0" err="1"/>
                  <a:t>unwarmed</a:t>
                </a:r>
                <a:r>
                  <a:rPr lang="en-GB" sz="2100" dirty="0"/>
                  <a:t> </a:t>
                </a:r>
                <a:r>
                  <a:rPr lang="en-GB" sz="2100" i="1" dirty="0"/>
                  <a:t>C. </a:t>
                </a:r>
                <a:r>
                  <a:rPr lang="en-GB" sz="2100" i="1" dirty="0" err="1"/>
                  <a:t>acanthoides</a:t>
                </a:r>
                <a:r>
                  <a:rPr lang="en-GB" sz="2100" i="1" dirty="0"/>
                  <a:t> </a:t>
                </a:r>
                <a:r>
                  <a:rPr lang="en-GB" sz="2100" dirty="0"/>
                  <a:t>(K-S test, </a:t>
                </a:r>
                <a14:m>
                  <m:oMath xmlns:m="http://schemas.openxmlformats.org/officeDocument/2006/math">
                    <m:r>
                      <a:rPr lang="en-GB" sz="2100" i="1" dirty="0" smtClean="0">
                        <a:latin typeface="Cambria Math" panose="02040503050406030204" pitchFamily="18" charset="0"/>
                      </a:rPr>
                      <m:t>𝑝</m:t>
                    </m:r>
                    <m:r>
                      <a:rPr lang="en-GB" sz="2100" i="1" dirty="0" smtClean="0">
                        <a:latin typeface="Cambria Math" panose="02040503050406030204" pitchFamily="18" charset="0"/>
                      </a:rPr>
                      <m:t>&lt;0.001</m:t>
                    </m:r>
                  </m:oMath>
                </a14:m>
                <a:r>
                  <a:rPr lang="en-GB" sz="2100" dirty="0"/>
                  <a:t>).</a:t>
                </a:r>
              </a:p>
            </p:txBody>
          </p:sp>
        </mc:Choice>
        <mc:Fallback xmlns="">
          <p:sp>
            <p:nvSpPr>
              <p:cNvPr id="19" name="TextBox 18">
                <a:extLst>
                  <a:ext uri="{FF2B5EF4-FFF2-40B4-BE49-F238E27FC236}">
                    <a16:creationId xmlns:a16="http://schemas.microsoft.com/office/drawing/2014/main" id="{F4F798B1-FFBE-43AC-B9AF-E1E08EFB4D35}"/>
                  </a:ext>
                </a:extLst>
              </p:cNvPr>
              <p:cNvSpPr txBox="1">
                <a:spLocks noRot="1" noChangeAspect="1" noMove="1" noResize="1" noEditPoints="1" noAdjustHandles="1" noChangeArrowheads="1" noChangeShapeType="1" noTextEdit="1"/>
              </p:cNvSpPr>
              <p:nvPr/>
            </p:nvSpPr>
            <p:spPr>
              <a:xfrm>
                <a:off x="7135925" y="1874971"/>
                <a:ext cx="4683873" cy="1384995"/>
              </a:xfrm>
              <a:prstGeom prst="rect">
                <a:avLst/>
              </a:prstGeom>
              <a:blipFill>
                <a:blip r:embed="rId3"/>
                <a:stretch>
                  <a:fillRect l="-1563" t="-3084" r="-1823" b="-7930"/>
                </a:stretch>
              </a:blipFill>
            </p:spPr>
            <p:txBody>
              <a:bodyPr/>
              <a:lstStyle/>
              <a:p>
                <a:r>
                  <a:rPr lang="en-GB">
                    <a:noFill/>
                  </a:rPr>
                  <a:t> </a:t>
                </a:r>
              </a:p>
            </p:txBody>
          </p:sp>
        </mc:Fallback>
      </mc:AlternateContent>
      <p:sp>
        <p:nvSpPr>
          <p:cNvPr id="72" name="TextBox 71">
            <a:extLst>
              <a:ext uri="{FF2B5EF4-FFF2-40B4-BE49-F238E27FC236}">
                <a16:creationId xmlns:a16="http://schemas.microsoft.com/office/drawing/2014/main" id="{14E7AB95-28F1-4A2F-94F1-432817D9304F}"/>
              </a:ext>
            </a:extLst>
          </p:cNvPr>
          <p:cNvSpPr txBox="1"/>
          <p:nvPr/>
        </p:nvSpPr>
        <p:spPr>
          <a:xfrm>
            <a:off x="991894" y="1768647"/>
            <a:ext cx="5646650" cy="230832"/>
          </a:xfrm>
          <a:prstGeom prst="rect">
            <a:avLst/>
          </a:prstGeom>
          <a:noFill/>
        </p:spPr>
        <p:txBody>
          <a:bodyPr wrap="square" rtlCol="0">
            <a:spAutoFit/>
          </a:bodyPr>
          <a:lstStyle/>
          <a:p>
            <a:r>
              <a:rPr lang="en-GB" sz="900" i="1" dirty="0"/>
              <a:t>*Bands represent 95% bootstrap interval; Kolmogorov-Smirnov test used to test whether distributions are distinct</a:t>
            </a:r>
          </a:p>
        </p:txBody>
      </p:sp>
    </p:spTree>
    <p:extLst>
      <p:ext uri="{BB962C8B-B14F-4D97-AF65-F5344CB8AC3E}">
        <p14:creationId xmlns:p14="http://schemas.microsoft.com/office/powerpoint/2010/main" val="32720331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6" name="Picture 65" descr="Chart, line chart&#10;&#10;Description automatically generated">
            <a:extLst>
              <a:ext uri="{FF2B5EF4-FFF2-40B4-BE49-F238E27FC236}">
                <a16:creationId xmlns:a16="http://schemas.microsoft.com/office/drawing/2014/main" id="{737DA8CD-CF85-465C-94C9-D732C5B546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995" y="1792819"/>
            <a:ext cx="6114727" cy="4204800"/>
          </a:xfrm>
          <a:prstGeom prst="rect">
            <a:avLst/>
          </a:prstGeom>
        </p:spPr>
      </p:pic>
      <p:sp>
        <p:nvSpPr>
          <p:cNvPr id="2" name="Rectangle 1">
            <a:extLst>
              <a:ext uri="{FF2B5EF4-FFF2-40B4-BE49-F238E27FC236}">
                <a16:creationId xmlns:a16="http://schemas.microsoft.com/office/drawing/2014/main" id="{772A6597-A842-41DF-BC49-FC8F1ED4DCB1}"/>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DE8AA4F1-D4EE-4945-9A67-86FA49209AC3}"/>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4" name="Rectangle 3">
            <a:extLst>
              <a:ext uri="{FF2B5EF4-FFF2-40B4-BE49-F238E27FC236}">
                <a16:creationId xmlns:a16="http://schemas.microsoft.com/office/drawing/2014/main" id="{0CDBD8A3-466C-4E20-B946-845767E56AAF}"/>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D8B606A9-A3F9-4D1D-84FB-ED479CC9C612}"/>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B351D911-847F-42E3-BBEF-D7E0323A32C9}"/>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A440BE21-68B7-4011-8789-E1DF80A63483}"/>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045C6712-EF50-4709-A2A8-23FE3D2351F0}"/>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BC146062-63DE-42CA-9F80-267579F4FB6C}"/>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0CC4AE5F-84C3-4499-9160-149F850A9FBE}"/>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999C310-06DB-4B97-AC4F-E45E0FD386F6}"/>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F5F4AE9-E942-44C8-9222-E7130DD1F076}"/>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AF78ECC8-8326-4110-BA78-6D571CEE764E}"/>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AD1118A4-ECA6-4E60-8543-692F69EAD86C}"/>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50C16B99-C99B-496A-AFD9-DF13867290F9}"/>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3D62B495-5EDB-4428-A7CB-6738B3A38408}"/>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F8B76319-D142-431B-8E0D-7FA424CFFA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0CF86AFF-4F1A-4521-9F44-49164E778C9A}"/>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26F17A70-5A9D-4188-8380-D286105EA6F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0D52D795-F721-48E7-9903-6189D03DD7A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57907754-8F59-4102-B9BC-F39E6D15B3B0}"/>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5634AE26-E1A6-427F-9E0D-4FE5CF2333D2}"/>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1363DAF3-7BF3-447A-8293-2B434891213A}"/>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409B3B0F-C979-47B7-8E3D-B23ECB83BA3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D6B4762D-D9CB-49B6-BAB4-03061DFBF825}"/>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8FBDA4C1-0469-442B-90BA-872C67EAEBD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6D2CA34D-016E-44D9-A591-47252AE5C1B4}"/>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0E24D692-E600-4D70-8A01-75D6B56A3B88}"/>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1472B1F4-A2BF-4913-98E3-45E4BE3792BF}"/>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F1258F2C-8807-41D1-8F1B-4F3465E5EC8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55D587E2-D8E2-4DE8-A4B6-F01E8B8C4E5B}"/>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4BC1A67-8205-4DB7-B9B7-AE94EB578DFC}"/>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7B2859CE-B2BD-4BD8-9A05-E2E323347248}"/>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D764D3AD-A205-46EF-BBF9-93C04C803BF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C17CE7DF-8145-456A-A54D-864B4647BC38}"/>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FDCBDADC-F79F-464F-A2DD-0202DC0C0D91}"/>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95C59E6C-2640-46B8-B965-6D5ACFF86319}"/>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E5765948-1D2C-4C17-B0AE-1CF54A830127}"/>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65334E24-3860-4E71-9B2B-84919BDF2A82}"/>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C4280B6C-C914-4F74-B606-4A790CF4AE8B}"/>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71F2CDF7-3951-4374-992E-91F9392B4561}"/>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48B800D1-C265-499E-90A5-B9631010EC2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C005860B-690B-4734-B044-25384CCA9022}"/>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09EDE750-40A2-419D-807D-33AAABCE0F2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8DC10C58-B501-43B7-827C-493F074189A7}"/>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0F597AD3-22C5-4E5D-ADD3-4746B544F4A0}"/>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FF9C9B89-70C5-489D-9356-F7DD7B1972D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5D723F93-D232-4487-88B7-A404A696926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9DF2EC0F-23CD-4F0B-A596-0015F1FFA88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337A7793-8D0C-4444-91F9-FCAA1BFDBA5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555D820B-18C6-4F32-A3E9-BACADFB2A8BB}"/>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3EDDE9C0-93F2-43CA-9418-BA2920909FE6}"/>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D67F2575-4AC5-4429-8A09-A8FF7B419E09}"/>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5336A8B8-865C-464B-AABB-C10BE45CDC30}"/>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C579636B-14F4-4FDF-B97D-58F1DE8CC32E}"/>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54AA0727-A671-4BF1-9594-6534AB9D09F4}"/>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DE35CECD-9AA6-48E7-BBB8-0169E4C8F45B}"/>
              </a:ext>
            </a:extLst>
          </p:cNvPr>
          <p:cNvSpPr txBox="1"/>
          <p:nvPr/>
        </p:nvSpPr>
        <p:spPr>
          <a:xfrm>
            <a:off x="935663" y="767393"/>
            <a:ext cx="10774891" cy="430887"/>
          </a:xfrm>
          <a:prstGeom prst="rect">
            <a:avLst/>
          </a:prstGeom>
          <a:noFill/>
        </p:spPr>
        <p:txBody>
          <a:bodyPr wrap="square" rtlCol="0">
            <a:spAutoFit/>
          </a:bodyPr>
          <a:lstStyle/>
          <a:p>
            <a:r>
              <a:rPr lang="en-GB" sz="2200" b="1" i="1" dirty="0"/>
              <a:t>For each species, height changes from warming result in a different dispersal kernel…</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4F798B1-FFBE-43AC-B9AF-E1E08EFB4D35}"/>
                  </a:ext>
                </a:extLst>
              </p:cNvPr>
              <p:cNvSpPr txBox="1"/>
              <p:nvPr/>
            </p:nvSpPr>
            <p:spPr>
              <a:xfrm>
                <a:off x="7135925" y="1874971"/>
                <a:ext cx="4683873" cy="3000821"/>
              </a:xfrm>
              <a:prstGeom prst="rect">
                <a:avLst/>
              </a:prstGeom>
              <a:noFill/>
            </p:spPr>
            <p:txBody>
              <a:bodyPr wrap="square" rtlCol="0">
                <a:spAutoFit/>
              </a:bodyPr>
              <a:lstStyle/>
              <a:p>
                <a:r>
                  <a:rPr lang="en-GB" sz="2100" dirty="0"/>
                  <a:t>Warmed and </a:t>
                </a:r>
                <a:r>
                  <a:rPr lang="en-GB" sz="2100" dirty="0" err="1"/>
                  <a:t>unwarmed</a:t>
                </a:r>
                <a:r>
                  <a:rPr lang="en-GB" sz="2100" dirty="0"/>
                  <a:t> </a:t>
                </a:r>
                <a:r>
                  <a:rPr lang="en-GB" sz="2100" i="1" dirty="0"/>
                  <a:t>C. nutans </a:t>
                </a:r>
                <a:r>
                  <a:rPr lang="en-GB" sz="2100" dirty="0"/>
                  <a:t>have different dispersal kernels, as do warmed and </a:t>
                </a:r>
                <a:r>
                  <a:rPr lang="en-GB" sz="2100" dirty="0" err="1"/>
                  <a:t>unwarmed</a:t>
                </a:r>
                <a:r>
                  <a:rPr lang="en-GB" sz="2100" dirty="0"/>
                  <a:t> </a:t>
                </a:r>
                <a:r>
                  <a:rPr lang="en-GB" sz="2100" i="1" dirty="0"/>
                  <a:t>C. </a:t>
                </a:r>
                <a:r>
                  <a:rPr lang="en-GB" sz="2100" i="1" dirty="0" err="1"/>
                  <a:t>acanthoides</a:t>
                </a:r>
                <a:r>
                  <a:rPr lang="en-GB" sz="2100" i="1" dirty="0"/>
                  <a:t> </a:t>
                </a:r>
                <a:r>
                  <a:rPr lang="en-GB" sz="2100" dirty="0"/>
                  <a:t>(K-S test, </a:t>
                </a:r>
                <a14:m>
                  <m:oMath xmlns:m="http://schemas.openxmlformats.org/officeDocument/2006/math">
                    <m:r>
                      <a:rPr lang="en-GB" sz="2100" i="1" dirty="0" smtClean="0">
                        <a:latin typeface="Cambria Math" panose="02040503050406030204" pitchFamily="18" charset="0"/>
                      </a:rPr>
                      <m:t>𝑝</m:t>
                    </m:r>
                    <m:r>
                      <a:rPr lang="en-GB" sz="2100" i="1" dirty="0" smtClean="0">
                        <a:latin typeface="Cambria Math" panose="02040503050406030204" pitchFamily="18" charset="0"/>
                      </a:rPr>
                      <m:t>&lt;0.001</m:t>
                    </m:r>
                  </m:oMath>
                </a14:m>
                <a:r>
                  <a:rPr lang="en-GB" sz="2100" dirty="0"/>
                  <a:t>).</a:t>
                </a:r>
              </a:p>
              <a:p>
                <a:endParaRPr lang="en-GB" sz="2100" dirty="0"/>
              </a:p>
              <a:p>
                <a:r>
                  <a:rPr lang="en-GB" sz="2100" dirty="0"/>
                  <a:t>Differences between the kernel tails may appear small, but are actually very important and can have significant impacts…</a:t>
                </a:r>
              </a:p>
            </p:txBody>
          </p:sp>
        </mc:Choice>
        <mc:Fallback xmlns="">
          <p:sp>
            <p:nvSpPr>
              <p:cNvPr id="19" name="TextBox 18">
                <a:extLst>
                  <a:ext uri="{FF2B5EF4-FFF2-40B4-BE49-F238E27FC236}">
                    <a16:creationId xmlns:a16="http://schemas.microsoft.com/office/drawing/2014/main" id="{F4F798B1-FFBE-43AC-B9AF-E1E08EFB4D35}"/>
                  </a:ext>
                </a:extLst>
              </p:cNvPr>
              <p:cNvSpPr txBox="1">
                <a:spLocks noRot="1" noChangeAspect="1" noMove="1" noResize="1" noEditPoints="1" noAdjustHandles="1" noChangeArrowheads="1" noChangeShapeType="1" noTextEdit="1"/>
              </p:cNvSpPr>
              <p:nvPr/>
            </p:nvSpPr>
            <p:spPr>
              <a:xfrm>
                <a:off x="7135925" y="1874971"/>
                <a:ext cx="4683873" cy="3000821"/>
              </a:xfrm>
              <a:prstGeom prst="rect">
                <a:avLst/>
              </a:prstGeom>
              <a:blipFill>
                <a:blip r:embed="rId3"/>
                <a:stretch>
                  <a:fillRect l="-1563" t="-1423" r="-1823" b="-3049"/>
                </a:stretch>
              </a:blipFill>
            </p:spPr>
            <p:txBody>
              <a:bodyPr/>
              <a:lstStyle/>
              <a:p>
                <a:r>
                  <a:rPr lang="en-GB">
                    <a:noFill/>
                  </a:rPr>
                  <a:t> </a:t>
                </a:r>
              </a:p>
            </p:txBody>
          </p:sp>
        </mc:Fallback>
      </mc:AlternateContent>
      <p:sp>
        <p:nvSpPr>
          <p:cNvPr id="72" name="TextBox 71">
            <a:extLst>
              <a:ext uri="{FF2B5EF4-FFF2-40B4-BE49-F238E27FC236}">
                <a16:creationId xmlns:a16="http://schemas.microsoft.com/office/drawing/2014/main" id="{14E7AB95-28F1-4A2F-94F1-432817D9304F}"/>
              </a:ext>
            </a:extLst>
          </p:cNvPr>
          <p:cNvSpPr txBox="1"/>
          <p:nvPr/>
        </p:nvSpPr>
        <p:spPr>
          <a:xfrm>
            <a:off x="991894" y="1768647"/>
            <a:ext cx="5646650" cy="230832"/>
          </a:xfrm>
          <a:prstGeom prst="rect">
            <a:avLst/>
          </a:prstGeom>
          <a:noFill/>
        </p:spPr>
        <p:txBody>
          <a:bodyPr wrap="square" rtlCol="0">
            <a:spAutoFit/>
          </a:bodyPr>
          <a:lstStyle/>
          <a:p>
            <a:r>
              <a:rPr lang="en-GB" sz="900" i="1" dirty="0"/>
              <a:t>*Bands represent 95% bootstrap interval; Kolmogorov-Smirnov test used to test whether distributions are distinct</a:t>
            </a:r>
          </a:p>
        </p:txBody>
      </p:sp>
    </p:spTree>
    <p:extLst>
      <p:ext uri="{BB962C8B-B14F-4D97-AF65-F5344CB8AC3E}">
        <p14:creationId xmlns:p14="http://schemas.microsoft.com/office/powerpoint/2010/main" val="18198589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2" name="Picture 71" descr="Chart&#10;&#10;Description automatically generated with medium confidence">
            <a:extLst>
              <a:ext uri="{FF2B5EF4-FFF2-40B4-BE49-F238E27FC236}">
                <a16:creationId xmlns:a16="http://schemas.microsoft.com/office/drawing/2014/main" id="{C01CB6A5-8BD6-4514-80C0-3EFCE7436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995" y="1792675"/>
            <a:ext cx="6114727" cy="4204800"/>
          </a:xfrm>
          <a:prstGeom prst="rect">
            <a:avLst/>
          </a:prstGeom>
        </p:spPr>
      </p:pic>
      <p:sp>
        <p:nvSpPr>
          <p:cNvPr id="2" name="Rectangle 1">
            <a:extLst>
              <a:ext uri="{FF2B5EF4-FFF2-40B4-BE49-F238E27FC236}">
                <a16:creationId xmlns:a16="http://schemas.microsoft.com/office/drawing/2014/main" id="{4C893ED7-A251-4A1D-8FB5-175E9716222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4250A20-EBC3-432C-B2C5-7EA867E969E2}"/>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5" name="Rectangle 4">
            <a:extLst>
              <a:ext uri="{FF2B5EF4-FFF2-40B4-BE49-F238E27FC236}">
                <a16:creationId xmlns:a16="http://schemas.microsoft.com/office/drawing/2014/main" id="{BC1D3E43-4123-4075-826E-70DAAFEEA07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9E08006C-FB18-4E43-B746-C5F29C66B750}"/>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A48412F8-640D-4F75-8F7D-2193E90E14F6}"/>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E40F1562-68AA-47CF-8254-2382A32538F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EA5ECDA3-FE2B-409D-9659-9696A735DFBD}"/>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40035807-7CE7-4DB3-90BA-6F430A8AFBE9}"/>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D3BEE4D8-A803-4B00-8094-F273418B6847}"/>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CC828311-A8E2-4C68-96A9-5B37CD710084}"/>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038943AD-DAEE-4E19-A61A-4014FB2C058D}"/>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08CFCE6B-0387-4308-9145-7212FB795EC1}"/>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8E6168AB-BAAC-4580-8E81-E765FC332C05}"/>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CE3E0A64-B0D5-431B-BC53-8A7B3FBAEA6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4900D8A8-0404-4E40-BF08-25D213537527}"/>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EBFFE01-98AE-45C2-91A7-C3CE0B929E79}"/>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2790390D-1648-41E1-A8EC-5F7F68B0248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319B9A9E-A1B9-4F53-88AA-B49A040A7430}"/>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E74C6774-8AE1-4FA7-94FF-0F72AB20711F}"/>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A83BE613-C0D3-4A5A-A63D-2BEB6D32A514}"/>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E98D3DBF-6FD3-4227-8844-63D66EBF953C}"/>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8E0212F5-2F3B-4A09-833D-1713EFEE0436}"/>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EBF34C83-DDF7-4637-9F92-1E142528E2C4}"/>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2512B0E1-9A88-45BB-A151-786AB5AE402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406D4E4D-A623-4CB1-8895-66D40D712D8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10418767-5A58-4AA6-B45F-67F80B14402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6A95AD2E-887C-4D35-8D41-02B44A6E7826}"/>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09C4E6B8-F91D-4114-92A5-805D5081B53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275759E3-C5F3-4348-AB00-2DF879961AA4}"/>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3E8C91E3-1452-4FF1-9874-1AEBAA1BE722}"/>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C4485219-25E4-41C6-9AD0-75B869262B5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7CDE8A1D-369A-4FB4-A18A-D1C10F07DF6E}"/>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BC85BEF6-E74B-47D8-A6EB-FDE7B0A2FB80}"/>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887A4946-DCED-4618-9BB3-4A675DB13E24}"/>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75B3AA31-77F1-49D5-BC6D-794779861335}"/>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48A478AC-EFEC-4424-9F4E-EB1C354CC326}"/>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CF603F5F-173F-4741-9783-031BCDE9B18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0537BEB3-5EA6-48C1-9642-BEA32993A48A}"/>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B0CD3FA4-CF0D-4484-ABA4-64A25E2FF231}"/>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968B0354-A873-40FE-9C36-1E866E7D775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719EBD8E-53E0-40F6-80F0-E0339B3764C9}"/>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AA86C4F6-685A-438D-B17E-301D3C620CE9}"/>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9A2F9369-2ED4-4B97-874D-DA807E646BF1}"/>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236D1F4C-A701-4963-95FC-D13C9FC35D08}"/>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D2CBA2E6-0A8A-49D2-904A-6AA38C14D9B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77AAA23A-92C2-43D1-B1AE-B99DC166D92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674FF46A-F3C1-4C8C-80CB-73C7E47B37B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ADB2B0D3-4022-468E-9009-BEB0CF6B6050}"/>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44CC7C16-7146-420F-AAE8-72A7954D41B0}"/>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97778D40-6426-4939-A3E9-187434B3AEBE}"/>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881DDCA8-D378-49EF-B3B6-8A197075B0E3}"/>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EC0E283C-CF68-4FE3-A196-163D4852182A}"/>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CC014830-795B-4D31-A99B-F4637CD6FE92}"/>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A25352A2-1DD9-4B58-8A08-4B028F53F34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5CE02A6B-B266-4940-B6CA-F7E2E9AE3AFF}"/>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207C70C8-14A5-489D-BC09-98D61784A8D1}"/>
              </a:ext>
            </a:extLst>
          </p:cNvPr>
          <p:cNvSpPr txBox="1"/>
          <p:nvPr/>
        </p:nvSpPr>
        <p:spPr>
          <a:xfrm>
            <a:off x="935663" y="767393"/>
            <a:ext cx="10774891" cy="769441"/>
          </a:xfrm>
          <a:prstGeom prst="rect">
            <a:avLst/>
          </a:prstGeom>
          <a:noFill/>
        </p:spPr>
        <p:txBody>
          <a:bodyPr wrap="square" rtlCol="0">
            <a:spAutoFit/>
          </a:bodyPr>
          <a:lstStyle/>
          <a:p>
            <a:r>
              <a:rPr lang="en-GB" sz="2200" b="1" i="1" dirty="0"/>
              <a:t>For each species, height changes from warming increase the relative probability of dispersed seeds exceeding a given distance…</a:t>
            </a:r>
          </a:p>
        </p:txBody>
      </p:sp>
      <p:sp>
        <p:nvSpPr>
          <p:cNvPr id="27" name="TextBox 26">
            <a:extLst>
              <a:ext uri="{FF2B5EF4-FFF2-40B4-BE49-F238E27FC236}">
                <a16:creationId xmlns:a16="http://schemas.microsoft.com/office/drawing/2014/main" id="{2A5AE665-CA1A-4A8C-8F59-D428179A3986}"/>
              </a:ext>
            </a:extLst>
          </p:cNvPr>
          <p:cNvSpPr txBox="1"/>
          <p:nvPr/>
        </p:nvSpPr>
        <p:spPr>
          <a:xfrm>
            <a:off x="7135925" y="1874971"/>
            <a:ext cx="4683873" cy="2031325"/>
          </a:xfrm>
          <a:prstGeom prst="rect">
            <a:avLst/>
          </a:prstGeom>
          <a:noFill/>
        </p:spPr>
        <p:txBody>
          <a:bodyPr wrap="square" rtlCol="0">
            <a:spAutoFit/>
          </a:bodyPr>
          <a:lstStyle/>
          <a:p>
            <a:r>
              <a:rPr lang="en-GB" sz="2100" dirty="0"/>
              <a:t>For both </a:t>
            </a:r>
            <a:r>
              <a:rPr lang="en-GB" sz="2100" i="1" dirty="0"/>
              <a:t>C. nutans</a:t>
            </a:r>
            <a:r>
              <a:rPr lang="en-GB" sz="2100" dirty="0"/>
              <a:t> and </a:t>
            </a:r>
            <a:r>
              <a:rPr lang="en-GB" sz="2100" i="1" dirty="0"/>
              <a:t>C. </a:t>
            </a:r>
            <a:r>
              <a:rPr lang="en-GB" sz="2100" i="1" dirty="0" err="1"/>
              <a:t>acanthoides</a:t>
            </a:r>
            <a:r>
              <a:rPr lang="en-GB" sz="2100" dirty="0"/>
              <a:t>, the relative chance of a propagule exceeding a given distance when originating from a warmed plant rather than an </a:t>
            </a:r>
            <a:r>
              <a:rPr lang="en-GB" sz="2100" dirty="0" err="1"/>
              <a:t>unwarmed</a:t>
            </a:r>
            <a:r>
              <a:rPr lang="en-GB" sz="2100" dirty="0"/>
              <a:t> one increases notably with increasing dispersal distance.</a:t>
            </a:r>
          </a:p>
        </p:txBody>
      </p:sp>
      <p:sp>
        <p:nvSpPr>
          <p:cNvPr id="64" name="TextBox 63">
            <a:extLst>
              <a:ext uri="{FF2B5EF4-FFF2-40B4-BE49-F238E27FC236}">
                <a16:creationId xmlns:a16="http://schemas.microsoft.com/office/drawing/2014/main" id="{AFB371BF-59A9-4436-9241-983810C48AA5}"/>
              </a:ext>
            </a:extLst>
          </p:cNvPr>
          <p:cNvSpPr txBox="1"/>
          <p:nvPr/>
        </p:nvSpPr>
        <p:spPr>
          <a:xfrm>
            <a:off x="991894" y="1768843"/>
            <a:ext cx="5113249" cy="230832"/>
          </a:xfrm>
          <a:prstGeom prst="rect">
            <a:avLst/>
          </a:prstGeom>
          <a:noFill/>
        </p:spPr>
        <p:txBody>
          <a:bodyPr wrap="square" rtlCol="0">
            <a:spAutoFit/>
          </a:bodyPr>
          <a:lstStyle/>
          <a:p>
            <a:r>
              <a:rPr lang="en-GB" sz="900" i="1" dirty="0"/>
              <a:t>*Bands represent 95% bootstrap interval</a:t>
            </a:r>
          </a:p>
        </p:txBody>
      </p:sp>
    </p:spTree>
    <p:extLst>
      <p:ext uri="{BB962C8B-B14F-4D97-AF65-F5344CB8AC3E}">
        <p14:creationId xmlns:p14="http://schemas.microsoft.com/office/powerpoint/2010/main" val="24777542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2" name="Picture 71" descr="Chart&#10;&#10;Description automatically generated with medium confidence">
            <a:extLst>
              <a:ext uri="{FF2B5EF4-FFF2-40B4-BE49-F238E27FC236}">
                <a16:creationId xmlns:a16="http://schemas.microsoft.com/office/drawing/2014/main" id="{C01CB6A5-8BD6-4514-80C0-3EFCE7436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995" y="1792675"/>
            <a:ext cx="6114727" cy="4204800"/>
          </a:xfrm>
          <a:prstGeom prst="rect">
            <a:avLst/>
          </a:prstGeom>
        </p:spPr>
      </p:pic>
      <p:sp>
        <p:nvSpPr>
          <p:cNvPr id="2" name="Rectangle 1">
            <a:extLst>
              <a:ext uri="{FF2B5EF4-FFF2-40B4-BE49-F238E27FC236}">
                <a16:creationId xmlns:a16="http://schemas.microsoft.com/office/drawing/2014/main" id="{4C893ED7-A251-4A1D-8FB5-175E9716222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4250A20-EBC3-432C-B2C5-7EA867E969E2}"/>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5" name="Rectangle 4">
            <a:extLst>
              <a:ext uri="{FF2B5EF4-FFF2-40B4-BE49-F238E27FC236}">
                <a16:creationId xmlns:a16="http://schemas.microsoft.com/office/drawing/2014/main" id="{BC1D3E43-4123-4075-826E-70DAAFEEA07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9E08006C-FB18-4E43-B746-C5F29C66B750}"/>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A48412F8-640D-4F75-8F7D-2193E90E14F6}"/>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E40F1562-68AA-47CF-8254-2382A32538F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EA5ECDA3-FE2B-409D-9659-9696A735DFBD}"/>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40035807-7CE7-4DB3-90BA-6F430A8AFBE9}"/>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D3BEE4D8-A803-4B00-8094-F273418B6847}"/>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CC828311-A8E2-4C68-96A9-5B37CD710084}"/>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038943AD-DAEE-4E19-A61A-4014FB2C058D}"/>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08CFCE6B-0387-4308-9145-7212FB795EC1}"/>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8E6168AB-BAAC-4580-8E81-E765FC332C05}"/>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CE3E0A64-B0D5-431B-BC53-8A7B3FBAEA6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4900D8A8-0404-4E40-BF08-25D213537527}"/>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EBFFE01-98AE-45C2-91A7-C3CE0B929E79}"/>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2790390D-1648-41E1-A8EC-5F7F68B0248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319B9A9E-A1B9-4F53-88AA-B49A040A7430}"/>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E74C6774-8AE1-4FA7-94FF-0F72AB20711F}"/>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A83BE613-C0D3-4A5A-A63D-2BEB6D32A514}"/>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E98D3DBF-6FD3-4227-8844-63D66EBF953C}"/>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8E0212F5-2F3B-4A09-833D-1713EFEE0436}"/>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EBF34C83-DDF7-4637-9F92-1E142528E2C4}"/>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2512B0E1-9A88-45BB-A151-786AB5AE402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406D4E4D-A623-4CB1-8895-66D40D712D8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10418767-5A58-4AA6-B45F-67F80B14402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6A95AD2E-887C-4D35-8D41-02B44A6E7826}"/>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09C4E6B8-F91D-4114-92A5-805D5081B53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275759E3-C5F3-4348-AB00-2DF879961AA4}"/>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3E8C91E3-1452-4FF1-9874-1AEBAA1BE722}"/>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C4485219-25E4-41C6-9AD0-75B869262B5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7CDE8A1D-369A-4FB4-A18A-D1C10F07DF6E}"/>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BC85BEF6-E74B-47D8-A6EB-FDE7B0A2FB80}"/>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887A4946-DCED-4618-9BB3-4A675DB13E24}"/>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75B3AA31-77F1-49D5-BC6D-794779861335}"/>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48A478AC-EFEC-4424-9F4E-EB1C354CC326}"/>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CF603F5F-173F-4741-9783-031BCDE9B18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0537BEB3-5EA6-48C1-9642-BEA32993A48A}"/>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B0CD3FA4-CF0D-4484-ABA4-64A25E2FF231}"/>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968B0354-A873-40FE-9C36-1E866E7D775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719EBD8E-53E0-40F6-80F0-E0339B3764C9}"/>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AA86C4F6-685A-438D-B17E-301D3C620CE9}"/>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9A2F9369-2ED4-4B97-874D-DA807E646BF1}"/>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236D1F4C-A701-4963-95FC-D13C9FC35D08}"/>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D2CBA2E6-0A8A-49D2-904A-6AA38C14D9B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77AAA23A-92C2-43D1-B1AE-B99DC166D92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674FF46A-F3C1-4C8C-80CB-73C7E47B37B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ADB2B0D3-4022-468E-9009-BEB0CF6B6050}"/>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44CC7C16-7146-420F-AAE8-72A7954D41B0}"/>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97778D40-6426-4939-A3E9-187434B3AEBE}"/>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881DDCA8-D378-49EF-B3B6-8A197075B0E3}"/>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EC0E283C-CF68-4FE3-A196-163D4852182A}"/>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CC014830-795B-4D31-A99B-F4637CD6FE92}"/>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A25352A2-1DD9-4B58-8A08-4B028F53F34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5CE02A6B-B266-4940-B6CA-F7E2E9AE3AFF}"/>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207C70C8-14A5-489D-BC09-98D61784A8D1}"/>
              </a:ext>
            </a:extLst>
          </p:cNvPr>
          <p:cNvSpPr txBox="1"/>
          <p:nvPr/>
        </p:nvSpPr>
        <p:spPr>
          <a:xfrm>
            <a:off x="935663" y="767393"/>
            <a:ext cx="10774891" cy="769441"/>
          </a:xfrm>
          <a:prstGeom prst="rect">
            <a:avLst/>
          </a:prstGeom>
          <a:noFill/>
        </p:spPr>
        <p:txBody>
          <a:bodyPr wrap="square" rtlCol="0">
            <a:spAutoFit/>
          </a:bodyPr>
          <a:lstStyle/>
          <a:p>
            <a:r>
              <a:rPr lang="en-GB" sz="2200" b="1" i="1" dirty="0"/>
              <a:t>For each species, height changes from warming increase the relative probability of dispersed seeds exceeding a given distance…</a:t>
            </a:r>
          </a:p>
        </p:txBody>
      </p:sp>
      <p:sp>
        <p:nvSpPr>
          <p:cNvPr id="27" name="TextBox 26">
            <a:extLst>
              <a:ext uri="{FF2B5EF4-FFF2-40B4-BE49-F238E27FC236}">
                <a16:creationId xmlns:a16="http://schemas.microsoft.com/office/drawing/2014/main" id="{2A5AE665-CA1A-4A8C-8F59-D428179A3986}"/>
              </a:ext>
            </a:extLst>
          </p:cNvPr>
          <p:cNvSpPr txBox="1"/>
          <p:nvPr/>
        </p:nvSpPr>
        <p:spPr>
          <a:xfrm>
            <a:off x="7135925" y="1874971"/>
            <a:ext cx="4683873" cy="3000821"/>
          </a:xfrm>
          <a:prstGeom prst="rect">
            <a:avLst/>
          </a:prstGeom>
          <a:noFill/>
        </p:spPr>
        <p:txBody>
          <a:bodyPr wrap="square" rtlCol="0">
            <a:spAutoFit/>
          </a:bodyPr>
          <a:lstStyle/>
          <a:p>
            <a:r>
              <a:rPr lang="en-GB" sz="2100" dirty="0"/>
              <a:t>For both </a:t>
            </a:r>
            <a:r>
              <a:rPr lang="en-GB" sz="2100" i="1" dirty="0"/>
              <a:t>C. nutans</a:t>
            </a:r>
            <a:r>
              <a:rPr lang="en-GB" sz="2100" dirty="0"/>
              <a:t> and </a:t>
            </a:r>
            <a:r>
              <a:rPr lang="en-GB" sz="2100" i="1" dirty="0"/>
              <a:t>C. </a:t>
            </a:r>
            <a:r>
              <a:rPr lang="en-GB" sz="2100" i="1" dirty="0" err="1"/>
              <a:t>acanthoides</a:t>
            </a:r>
            <a:r>
              <a:rPr lang="en-GB" sz="2100" dirty="0"/>
              <a:t>, the relative chance of a propagule exceeding a given distance when originating from a warmed plant rather than an </a:t>
            </a:r>
            <a:r>
              <a:rPr lang="en-GB" sz="2100" dirty="0" err="1"/>
              <a:t>unwarmed</a:t>
            </a:r>
            <a:r>
              <a:rPr lang="en-GB" sz="2100" dirty="0"/>
              <a:t> one increases notably with increasing dispersal distance.</a:t>
            </a:r>
          </a:p>
          <a:p>
            <a:endParaRPr lang="en-GB" sz="2100" dirty="0"/>
          </a:p>
          <a:p>
            <a:r>
              <a:rPr lang="en-GB" sz="2100" dirty="0"/>
              <a:t>Uncertainty in this risk ratio becomes high at longer dispersal distances.</a:t>
            </a:r>
          </a:p>
        </p:txBody>
      </p:sp>
      <p:sp>
        <p:nvSpPr>
          <p:cNvPr id="64" name="TextBox 63">
            <a:extLst>
              <a:ext uri="{FF2B5EF4-FFF2-40B4-BE49-F238E27FC236}">
                <a16:creationId xmlns:a16="http://schemas.microsoft.com/office/drawing/2014/main" id="{AFB371BF-59A9-4436-9241-983810C48AA5}"/>
              </a:ext>
            </a:extLst>
          </p:cNvPr>
          <p:cNvSpPr txBox="1"/>
          <p:nvPr/>
        </p:nvSpPr>
        <p:spPr>
          <a:xfrm>
            <a:off x="991894" y="1768843"/>
            <a:ext cx="5113249" cy="230832"/>
          </a:xfrm>
          <a:prstGeom prst="rect">
            <a:avLst/>
          </a:prstGeom>
          <a:noFill/>
        </p:spPr>
        <p:txBody>
          <a:bodyPr wrap="square" rtlCol="0">
            <a:spAutoFit/>
          </a:bodyPr>
          <a:lstStyle/>
          <a:p>
            <a:r>
              <a:rPr lang="en-GB" sz="900" i="1" dirty="0"/>
              <a:t>*Bands represent 95% bootstrap interval</a:t>
            </a:r>
          </a:p>
        </p:txBody>
      </p:sp>
    </p:spTree>
    <p:extLst>
      <p:ext uri="{BB962C8B-B14F-4D97-AF65-F5344CB8AC3E}">
        <p14:creationId xmlns:p14="http://schemas.microsoft.com/office/powerpoint/2010/main" val="13584358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E9AA44-173B-44B3-BC83-6F2C494E91CF}"/>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2B066726-C3E7-4394-8BC7-90502A4827EB}"/>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4" name="Rectangle 3">
            <a:extLst>
              <a:ext uri="{FF2B5EF4-FFF2-40B4-BE49-F238E27FC236}">
                <a16:creationId xmlns:a16="http://schemas.microsoft.com/office/drawing/2014/main" id="{5BE22B06-A16A-4B89-BD1D-48440A713DEA}"/>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B7351B0B-C17C-43DD-B9AA-58B073642B25}"/>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8B1399F0-F50D-47C7-BD1D-2E4E0267101E}"/>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4725A3F2-658B-4CF0-892D-B838B3673DA8}"/>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29A90059-E63F-48BD-B45A-88F500251452}"/>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3869646-73F5-4895-86D3-909B86B814DC}"/>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124BDC1-F2CB-4509-B175-34BC2FE83343}"/>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FF88C9EB-6BDC-41C3-94A0-63129DED1412}"/>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1D56758-5515-4014-B2C9-802B9411D72E}"/>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EC2A5C3B-8603-469B-84C3-1EF75D153A03}"/>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6C593EAA-7878-4336-90EB-57D57080CFE9}"/>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54E29B40-CD19-4EB0-A6BF-A731C73CB639}"/>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BD35812-1381-49BC-BF96-DF13652BA1D3}"/>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6E279F96-B92F-431C-ACC2-0F8D9A80DCB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CF8D11FD-5D27-427D-A702-9B4D6BB5951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24D0F2C4-B4B7-4D05-BB5A-9E0507174FD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8CA6F911-9113-4579-8D4D-E5C11A87AD9B}"/>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58BD6D9F-5608-4BFC-8BD3-782585836366}"/>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1833AF17-238D-40C0-B754-2E1CB860E62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9414E7C2-9E1D-4716-A40B-778F8C71D658}"/>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9C15B65A-3D6B-45D7-A091-10188995D4C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71BD49D4-F4D7-4439-897B-F5E3E10570F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D372894F-064A-40FB-B725-9843BA593D9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B82AC1D9-7C88-46B4-AD80-33738D31D0CD}"/>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84CE6BBD-4EF7-4D84-89F7-F35546FF2845}"/>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20F3C9AC-8751-4172-9827-01A03286A1D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66C5463-5893-4C62-9771-E1E4B710BAC0}"/>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4A7E47E6-2D73-4118-AAAF-DD891A0F645C}"/>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3F54A8EE-E477-4ABB-8F59-DD182A2510D5}"/>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39CD49DA-78CF-449D-9714-B42BAB596F0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0E772623-6DAE-402F-A8B0-91C820C277F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40FDF545-DBDC-444E-A785-77DE4890791A}"/>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A2CFE65D-FE89-47AE-8974-49EF54E097C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125C419A-AB67-480F-86C1-C6BCD3FF6356}"/>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0E96E1A6-A03F-40CE-B342-C85C01EA207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628589BC-A869-404A-8A1E-8BD9A072830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E3849191-E425-4DC0-8A04-321793320DC7}"/>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D05F3F95-AE0B-4B8C-9B83-6997740A098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55BEE319-A1E4-41BE-81A2-E3BD63CD7E38}"/>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040CF21F-A9F2-4465-85DE-475B0441FC2F}"/>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74FCD340-7711-4D4B-93CE-B4C57132C1DE}"/>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80903E74-F669-4A39-A69D-36E40E89C35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3744C95A-9E0C-4BC8-92D8-AF5DA44DB02C}"/>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573580DE-5BA3-4EF0-9CBA-6B15F6F41DD9}"/>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267E97D2-D6F2-4D69-922D-0B8703903802}"/>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3370F0FE-A6A3-44C3-B433-E35E597FAF1C}"/>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A5CC1084-ED34-46D2-ADEC-C56558B2E0E0}"/>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D05E0E89-9B8E-4212-8C5A-E4AEAF7B312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FE59D691-4027-4673-96C6-64DA8982F473}"/>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D7006BBD-FDC6-4F6E-9F6E-E090B9E0EAC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A1E4B8AF-55D0-4D1C-B7A2-8BFBBD2B6ED4}"/>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1D540EBD-B57F-4B80-B225-EB3B503F6809}"/>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D676399D-3FC1-4E08-B86B-2751E62A560B}"/>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TextBox 45">
            <a:extLst>
              <a:ext uri="{FF2B5EF4-FFF2-40B4-BE49-F238E27FC236}">
                <a16:creationId xmlns:a16="http://schemas.microsoft.com/office/drawing/2014/main" id="{BFFE0F8A-4FD0-4065-BD6D-19D90F59EC31}"/>
              </a:ext>
            </a:extLst>
          </p:cNvPr>
          <p:cNvSpPr txBox="1"/>
          <p:nvPr/>
        </p:nvSpPr>
        <p:spPr>
          <a:xfrm>
            <a:off x="1016795" y="1992260"/>
            <a:ext cx="10167939" cy="4093428"/>
          </a:xfrm>
          <a:prstGeom prst="rect">
            <a:avLst/>
          </a:prstGeom>
          <a:noFill/>
        </p:spPr>
        <p:txBody>
          <a:bodyPr wrap="square" rtlCol="0">
            <a:spAutoFit/>
          </a:bodyPr>
          <a:lstStyle/>
          <a:p>
            <a:pPr marL="514350" indent="-514350">
              <a:buFont typeface="+mj-lt"/>
              <a:buAutoNum type="arabicPeriod"/>
            </a:pPr>
            <a:r>
              <a:rPr lang="en-GB" sz="2600" dirty="0">
                <a:solidFill>
                  <a:schemeClr val="tx1">
                    <a:alpha val="30000"/>
                  </a:schemeClr>
                </a:solidFill>
              </a:rPr>
              <a:t>How does increased temperature affect the distribution of flower head heights (and thus seed release heights)?</a:t>
            </a:r>
          </a:p>
          <a:p>
            <a:pPr marL="514350" indent="-514350">
              <a:buFont typeface="+mj-lt"/>
              <a:buAutoNum type="arabicPeriod"/>
            </a:pPr>
            <a:endParaRPr lang="en-GB" sz="2600" dirty="0">
              <a:solidFill>
                <a:schemeClr val="tx1">
                  <a:alpha val="30000"/>
                </a:schemeClr>
              </a:solidFill>
            </a:endParaRPr>
          </a:p>
          <a:p>
            <a:pPr marL="342900" indent="-342900">
              <a:buFont typeface="+mj-lt"/>
              <a:buAutoNum type="arabicPeriod"/>
            </a:pPr>
            <a:endParaRPr lang="en-GB" sz="2600" dirty="0">
              <a:solidFill>
                <a:schemeClr val="tx1">
                  <a:alpha val="30000"/>
                </a:schemeClr>
              </a:solidFill>
            </a:endParaRPr>
          </a:p>
          <a:p>
            <a:pPr marL="514350" indent="-514350">
              <a:buFont typeface="+mj-lt"/>
              <a:buAutoNum type="arabicPeriod"/>
            </a:pPr>
            <a:r>
              <a:rPr lang="en-GB" sz="2600" dirty="0">
                <a:solidFill>
                  <a:schemeClr val="tx1">
                    <a:alpha val="30000"/>
                  </a:schemeClr>
                </a:solidFill>
              </a:rPr>
              <a:t>How does increased temperature affect projected dispersal distances over the distribution of flower head heights?</a:t>
            </a:r>
          </a:p>
          <a:p>
            <a:pPr marL="514350" indent="-514350">
              <a:buFont typeface="+mj-lt"/>
              <a:buAutoNum type="arabicPeriod"/>
            </a:pPr>
            <a:endParaRPr lang="en-GB" sz="2600" dirty="0"/>
          </a:p>
          <a:p>
            <a:pPr marL="342900" indent="-342900">
              <a:buFont typeface="+mj-lt"/>
              <a:buAutoNum type="arabicPeriod"/>
            </a:pPr>
            <a:endParaRPr lang="en-GB" sz="2600" dirty="0"/>
          </a:p>
          <a:p>
            <a:pPr marL="514350" indent="-514350">
              <a:buFont typeface="+mj-lt"/>
              <a:buAutoNum type="arabicPeriod"/>
            </a:pPr>
            <a:r>
              <a:rPr lang="en-GB" sz="2600" dirty="0"/>
              <a:t>Are there differences in projected dispersal when using the distribution of seed release heights rather than the maximum height?</a:t>
            </a:r>
          </a:p>
        </p:txBody>
      </p:sp>
      <p:sp>
        <p:nvSpPr>
          <p:cNvPr id="48" name="TextBox 47">
            <a:extLst>
              <a:ext uri="{FF2B5EF4-FFF2-40B4-BE49-F238E27FC236}">
                <a16:creationId xmlns:a16="http://schemas.microsoft.com/office/drawing/2014/main" id="{B054188D-142A-4A58-9993-7D4796F2754D}"/>
              </a:ext>
            </a:extLst>
          </p:cNvPr>
          <p:cNvSpPr txBox="1"/>
          <p:nvPr/>
        </p:nvSpPr>
        <p:spPr>
          <a:xfrm>
            <a:off x="1003750" y="602265"/>
            <a:ext cx="8881930" cy="830997"/>
          </a:xfrm>
          <a:prstGeom prst="rect">
            <a:avLst/>
          </a:prstGeom>
          <a:noFill/>
        </p:spPr>
        <p:txBody>
          <a:bodyPr wrap="square" rtlCol="0">
            <a:spAutoFit/>
          </a:bodyPr>
          <a:lstStyle/>
          <a:p>
            <a:r>
              <a:rPr lang="en-GB" sz="4800" dirty="0"/>
              <a:t>Research questions</a:t>
            </a:r>
          </a:p>
        </p:txBody>
      </p:sp>
    </p:spTree>
    <p:extLst>
      <p:ext uri="{BB962C8B-B14F-4D97-AF65-F5344CB8AC3E}">
        <p14:creationId xmlns:p14="http://schemas.microsoft.com/office/powerpoint/2010/main" val="13617809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Picture 25" descr="Diagram&#10;&#10;Description automatically generated with medium confidence">
            <a:extLst>
              <a:ext uri="{FF2B5EF4-FFF2-40B4-BE49-F238E27FC236}">
                <a16:creationId xmlns:a16="http://schemas.microsoft.com/office/drawing/2014/main" id="{170D0393-8958-440D-ADDB-285F9C433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534" y="900650"/>
            <a:ext cx="3981753" cy="5476116"/>
          </a:xfrm>
          <a:prstGeom prst="rect">
            <a:avLst/>
          </a:prstGeom>
        </p:spPr>
      </p:pic>
      <p:sp>
        <p:nvSpPr>
          <p:cNvPr id="2" name="Rectangle 1">
            <a:extLst>
              <a:ext uri="{FF2B5EF4-FFF2-40B4-BE49-F238E27FC236}">
                <a16:creationId xmlns:a16="http://schemas.microsoft.com/office/drawing/2014/main" id="{431060FF-D8D9-4F6D-AA8B-69FC6ACE895D}"/>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C9B89FC4-9DF6-4971-91A9-D9A186025BC8}"/>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4" name="Rectangle 3">
            <a:extLst>
              <a:ext uri="{FF2B5EF4-FFF2-40B4-BE49-F238E27FC236}">
                <a16:creationId xmlns:a16="http://schemas.microsoft.com/office/drawing/2014/main" id="{46D689BB-04E6-4217-81EB-0B8F3A4B4B3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590EC35F-BCB6-4481-AFA8-8747B05ACD4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4B6545D-809B-44D4-8DBB-11CB737A9D9C}"/>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0935A216-8946-4915-AB24-5259B4E796CB}"/>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2AEA09DA-5D15-491D-8302-4BD7574656EE}"/>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C5C20E1-3746-4F2F-B24A-6DAEC707B92A}"/>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181DC23-F5EB-4AC4-814F-DD2C29D46E72}"/>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F8621B32-E690-438E-BD81-93BACBBB5575}"/>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1C4F940A-EABF-4168-8AA1-CAC98A3F5B4F}"/>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D9BE841A-6E4F-4104-8A25-59331AC7A08A}"/>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5B047F15-6592-4F99-9A71-A0562287C95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DB063815-0ACA-4CB5-BBAB-71301DEBFA3F}"/>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3338DF9D-24D2-4141-8538-B623A40FBBF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66D111B6-F243-4DEC-AA89-F2D5D31F2EEF}"/>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976B5EF9-FD70-44C0-B65E-B9A478185E23}"/>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EC8BB5CC-6CA5-437C-BE91-145F030A7742}"/>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D257ED5A-1087-4785-B02E-A92FC1072C79}"/>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EF674E77-1B36-40CE-B577-1FEA086F194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B2650E3C-BC37-4014-86B1-3B5C57C93F9F}"/>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76B0FD7C-28E4-4FF7-9CE1-25858A574E13}"/>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4FA970EE-ACB5-4E04-A0C9-B165087D8199}"/>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34998513-63A9-4F47-8C58-903D30EB633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B9C39778-C766-4173-8B82-7F8AF5E6143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922EF203-B314-43D0-8B2C-ACCB785AF462}"/>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605E7B02-E297-463C-BAE8-7BE8BE08712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88EEF539-5895-4B0A-ADF9-596C9E9B5AD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FF276F9E-4A04-424A-B0B6-5B23870CB8A6}"/>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3AD89F4A-49F1-4838-A9D7-612C85C65326}"/>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81577FAC-F233-4338-AD2B-12D8724AAAA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116BBDD4-AF96-4641-836B-697A26D1EB6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4CF92B0C-A5E5-490A-8D05-252F36F3ED3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217E5545-FBF5-466D-9F14-09E726B29EAA}"/>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4D70160C-2964-44DD-9493-6BB62662BE6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873995FA-614B-43C9-BCE7-BAB3C98F2FAF}"/>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BAD1603D-8A77-42F4-8952-F7B3317EBCD7}"/>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9F3BC18D-3ED6-40D8-92D6-2DBF20850AAF}"/>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7E359AAF-1981-4DE0-9C11-8DB339E8AC54}"/>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7DF4E5D1-79C9-4F1B-9817-08B55BC25EC2}"/>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912D6626-D17F-43BB-A1D1-6772AA3A1F43}"/>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87D54BF1-3751-42CC-AB1E-5F314E3FEFFC}"/>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90CBCCA-87D7-491E-9681-2708ADA8856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9E276E04-04B4-4EF2-88BC-62351CAA9DEA}"/>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CABFE27E-EF5E-4571-8CF3-84C5281BBE96}"/>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50334203-56A5-4486-A60C-B0237C3D6027}"/>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1F30A9A5-C8AC-4492-8146-96F0BE5B11F8}"/>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A0A9A344-FF64-4918-983D-A1B875B5909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EA07FEB9-912C-47B2-BC6E-BCAA3EE0DC6D}"/>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55DE8DD6-2C1B-4349-B513-CDC4DEA75EEB}"/>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D86D5F51-CFE3-4C2B-8485-D34376AA1353}"/>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3CE35FCF-B03A-4DA8-AE1B-BA77BFFA322B}"/>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426E4AA1-B48A-403F-BD50-5CCC77DA2B20}"/>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0B638435-908E-4829-BAAD-8339C0133109}"/>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8AEFF542-195E-43ED-A450-C90947479A64}"/>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TextBox 70">
            <a:extLst>
              <a:ext uri="{FF2B5EF4-FFF2-40B4-BE49-F238E27FC236}">
                <a16:creationId xmlns:a16="http://schemas.microsoft.com/office/drawing/2014/main" id="{9350CEAE-696D-46EE-97DB-D720CF37CCBF}"/>
              </a:ext>
            </a:extLst>
          </p:cNvPr>
          <p:cNvSpPr txBox="1"/>
          <p:nvPr/>
        </p:nvSpPr>
        <p:spPr>
          <a:xfrm>
            <a:off x="856957" y="688552"/>
            <a:ext cx="3806482" cy="369332"/>
          </a:xfrm>
          <a:prstGeom prst="rect">
            <a:avLst/>
          </a:prstGeom>
          <a:noFill/>
        </p:spPr>
        <p:txBody>
          <a:bodyPr wrap="square" rtlCol="0">
            <a:spAutoFit/>
          </a:bodyPr>
          <a:lstStyle/>
          <a:p>
            <a:r>
              <a:rPr lang="en-GB" sz="900" i="1" dirty="0"/>
              <a:t>*Bands represent 95% bootstrap interval; Kolmogorov-Smirnov test used to test whether distributions are distinct</a:t>
            </a: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5E97EEC7-9D6B-49D8-9EE2-8E40D990A367}"/>
                  </a:ext>
                </a:extLst>
              </p:cNvPr>
              <p:cNvSpPr txBox="1"/>
              <p:nvPr/>
            </p:nvSpPr>
            <p:spPr>
              <a:xfrm>
                <a:off x="5257800" y="904553"/>
                <a:ext cx="6452754" cy="2739211"/>
              </a:xfrm>
              <a:prstGeom prst="rect">
                <a:avLst/>
              </a:prstGeom>
              <a:noFill/>
            </p:spPr>
            <p:txBody>
              <a:bodyPr wrap="square" rtlCol="0">
                <a:spAutoFit/>
              </a:bodyPr>
              <a:lstStyle/>
              <a:p>
                <a:r>
                  <a:rPr lang="en-GB" sz="2200" b="1" i="1" dirty="0"/>
                  <a:t>Using the flower head height distribution instead of maximum flower head height results in a different dispersal kernel…</a:t>
                </a:r>
              </a:p>
              <a:p>
                <a:endParaRPr lang="en-GB" sz="2200" i="1" dirty="0"/>
              </a:p>
              <a:p>
                <a:r>
                  <a:rPr lang="en-GB" sz="2100" dirty="0"/>
                  <a:t>For each combination of species and warming treatment, dispersal kernels using the height distribution of flower heads were different than those using only the maximum flower head height (K-S test, </a:t>
                </a:r>
                <a14:m>
                  <m:oMath xmlns:m="http://schemas.openxmlformats.org/officeDocument/2006/math">
                    <m:r>
                      <a:rPr lang="en-GB" sz="2100" i="1" dirty="0" smtClean="0">
                        <a:latin typeface="Cambria Math" panose="02040503050406030204" pitchFamily="18" charset="0"/>
                      </a:rPr>
                      <m:t>𝑝</m:t>
                    </m:r>
                    <m:r>
                      <a:rPr lang="en-GB" sz="2100" i="1" dirty="0" smtClean="0">
                        <a:latin typeface="Cambria Math" panose="02040503050406030204" pitchFamily="18" charset="0"/>
                      </a:rPr>
                      <m:t>&lt;0.001</m:t>
                    </m:r>
                  </m:oMath>
                </a14:m>
                <a:r>
                  <a:rPr lang="en-GB" sz="2100" dirty="0"/>
                  <a:t>).</a:t>
                </a:r>
                <a:endParaRPr lang="en-GB" sz="2200" dirty="0"/>
              </a:p>
            </p:txBody>
          </p:sp>
        </mc:Choice>
        <mc:Fallback xmlns="">
          <p:sp>
            <p:nvSpPr>
              <p:cNvPr id="72" name="TextBox 71">
                <a:extLst>
                  <a:ext uri="{FF2B5EF4-FFF2-40B4-BE49-F238E27FC236}">
                    <a16:creationId xmlns:a16="http://schemas.microsoft.com/office/drawing/2014/main" id="{5E97EEC7-9D6B-49D8-9EE2-8E40D990A367}"/>
                  </a:ext>
                </a:extLst>
              </p:cNvPr>
              <p:cNvSpPr txBox="1">
                <a:spLocks noRot="1" noChangeAspect="1" noMove="1" noResize="1" noEditPoints="1" noAdjustHandles="1" noChangeArrowheads="1" noChangeShapeType="1" noTextEdit="1"/>
              </p:cNvSpPr>
              <p:nvPr/>
            </p:nvSpPr>
            <p:spPr>
              <a:xfrm>
                <a:off x="5257800" y="904553"/>
                <a:ext cx="6452754" cy="2739211"/>
              </a:xfrm>
              <a:prstGeom prst="rect">
                <a:avLst/>
              </a:prstGeom>
              <a:blipFill>
                <a:blip r:embed="rId3"/>
                <a:stretch>
                  <a:fillRect l="-1229" t="-1333" r="-756" b="-3556"/>
                </a:stretch>
              </a:blipFill>
            </p:spPr>
            <p:txBody>
              <a:bodyPr/>
              <a:lstStyle/>
              <a:p>
                <a:r>
                  <a:rPr lang="en-GB">
                    <a:noFill/>
                  </a:rPr>
                  <a:t> </a:t>
                </a:r>
              </a:p>
            </p:txBody>
          </p:sp>
        </mc:Fallback>
      </mc:AlternateContent>
    </p:spTree>
    <p:extLst>
      <p:ext uri="{BB962C8B-B14F-4D97-AF65-F5344CB8AC3E}">
        <p14:creationId xmlns:p14="http://schemas.microsoft.com/office/powerpoint/2010/main" val="3868372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Picture 25" descr="Diagram&#10;&#10;Description automatically generated with medium confidence">
            <a:extLst>
              <a:ext uri="{FF2B5EF4-FFF2-40B4-BE49-F238E27FC236}">
                <a16:creationId xmlns:a16="http://schemas.microsoft.com/office/drawing/2014/main" id="{170D0393-8958-440D-ADDB-285F9C433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534" y="900650"/>
            <a:ext cx="3981753" cy="5476116"/>
          </a:xfrm>
          <a:prstGeom prst="rect">
            <a:avLst/>
          </a:prstGeom>
        </p:spPr>
      </p:pic>
      <p:sp>
        <p:nvSpPr>
          <p:cNvPr id="2" name="Rectangle 1">
            <a:extLst>
              <a:ext uri="{FF2B5EF4-FFF2-40B4-BE49-F238E27FC236}">
                <a16:creationId xmlns:a16="http://schemas.microsoft.com/office/drawing/2014/main" id="{431060FF-D8D9-4F6D-AA8B-69FC6ACE895D}"/>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C9B89FC4-9DF6-4971-91A9-D9A186025BC8}"/>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4" name="Rectangle 3">
            <a:extLst>
              <a:ext uri="{FF2B5EF4-FFF2-40B4-BE49-F238E27FC236}">
                <a16:creationId xmlns:a16="http://schemas.microsoft.com/office/drawing/2014/main" id="{46D689BB-04E6-4217-81EB-0B8F3A4B4B3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590EC35F-BCB6-4481-AFA8-8747B05ACD4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4B6545D-809B-44D4-8DBB-11CB737A9D9C}"/>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0935A216-8946-4915-AB24-5259B4E796CB}"/>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2AEA09DA-5D15-491D-8302-4BD7574656EE}"/>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C5C20E1-3746-4F2F-B24A-6DAEC707B92A}"/>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181DC23-F5EB-4AC4-814F-DD2C29D46E72}"/>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F8621B32-E690-438E-BD81-93BACBBB5575}"/>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1C4F940A-EABF-4168-8AA1-CAC98A3F5B4F}"/>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D9BE841A-6E4F-4104-8A25-59331AC7A08A}"/>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5B047F15-6592-4F99-9A71-A0562287C95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DB063815-0ACA-4CB5-BBAB-71301DEBFA3F}"/>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3338DF9D-24D2-4141-8538-B623A40FBBF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66D111B6-F243-4DEC-AA89-F2D5D31F2EEF}"/>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976B5EF9-FD70-44C0-B65E-B9A478185E23}"/>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EC8BB5CC-6CA5-437C-BE91-145F030A7742}"/>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D257ED5A-1087-4785-B02E-A92FC1072C79}"/>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EF674E77-1B36-40CE-B577-1FEA086F194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B2650E3C-BC37-4014-86B1-3B5C57C93F9F}"/>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76B0FD7C-28E4-4FF7-9CE1-25858A574E13}"/>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4FA970EE-ACB5-4E04-A0C9-B165087D8199}"/>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34998513-63A9-4F47-8C58-903D30EB633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B9C39778-C766-4173-8B82-7F8AF5E6143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922EF203-B314-43D0-8B2C-ACCB785AF462}"/>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605E7B02-E297-463C-BAE8-7BE8BE08712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88EEF539-5895-4B0A-ADF9-596C9E9B5AD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FF276F9E-4A04-424A-B0B6-5B23870CB8A6}"/>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3AD89F4A-49F1-4838-A9D7-612C85C65326}"/>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81577FAC-F233-4338-AD2B-12D8724AAAA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116BBDD4-AF96-4641-836B-697A26D1EB6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4CF92B0C-A5E5-490A-8D05-252F36F3ED3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217E5545-FBF5-466D-9F14-09E726B29EAA}"/>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4D70160C-2964-44DD-9493-6BB62662BE6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873995FA-614B-43C9-BCE7-BAB3C98F2FAF}"/>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BAD1603D-8A77-42F4-8952-F7B3317EBCD7}"/>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9F3BC18D-3ED6-40D8-92D6-2DBF20850AAF}"/>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7E359AAF-1981-4DE0-9C11-8DB339E8AC54}"/>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7DF4E5D1-79C9-4F1B-9817-08B55BC25EC2}"/>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912D6626-D17F-43BB-A1D1-6772AA3A1F43}"/>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87D54BF1-3751-42CC-AB1E-5F314E3FEFFC}"/>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90CBCCA-87D7-491E-9681-2708ADA8856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9E276E04-04B4-4EF2-88BC-62351CAA9DEA}"/>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CABFE27E-EF5E-4571-8CF3-84C5281BBE96}"/>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50334203-56A5-4486-A60C-B0237C3D6027}"/>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1F30A9A5-C8AC-4492-8146-96F0BE5B11F8}"/>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A0A9A344-FF64-4918-983D-A1B875B5909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EA07FEB9-912C-47B2-BC6E-BCAA3EE0DC6D}"/>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55DE8DD6-2C1B-4349-B513-CDC4DEA75EEB}"/>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D86D5F51-CFE3-4C2B-8485-D34376AA1353}"/>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3CE35FCF-B03A-4DA8-AE1B-BA77BFFA322B}"/>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426E4AA1-B48A-403F-BD50-5CCC77DA2B20}"/>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0B638435-908E-4829-BAAD-8339C0133109}"/>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8AEFF542-195E-43ED-A450-C90947479A64}"/>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TextBox 70">
            <a:extLst>
              <a:ext uri="{FF2B5EF4-FFF2-40B4-BE49-F238E27FC236}">
                <a16:creationId xmlns:a16="http://schemas.microsoft.com/office/drawing/2014/main" id="{9350CEAE-696D-46EE-97DB-D720CF37CCBF}"/>
              </a:ext>
            </a:extLst>
          </p:cNvPr>
          <p:cNvSpPr txBox="1"/>
          <p:nvPr/>
        </p:nvSpPr>
        <p:spPr>
          <a:xfrm>
            <a:off x="856957" y="688552"/>
            <a:ext cx="3806482" cy="369332"/>
          </a:xfrm>
          <a:prstGeom prst="rect">
            <a:avLst/>
          </a:prstGeom>
          <a:noFill/>
        </p:spPr>
        <p:txBody>
          <a:bodyPr wrap="square" rtlCol="0">
            <a:spAutoFit/>
          </a:bodyPr>
          <a:lstStyle/>
          <a:p>
            <a:r>
              <a:rPr lang="en-GB" sz="900" i="1" dirty="0"/>
              <a:t>*Bands represent 95% bootstrap interval; Kolmogorov-Smirnov test used to test whether distributions are distinct</a:t>
            </a: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5E97EEC7-9D6B-49D8-9EE2-8E40D990A367}"/>
                  </a:ext>
                </a:extLst>
              </p:cNvPr>
              <p:cNvSpPr txBox="1"/>
              <p:nvPr/>
            </p:nvSpPr>
            <p:spPr>
              <a:xfrm>
                <a:off x="5257800" y="904553"/>
                <a:ext cx="6452754" cy="4047262"/>
              </a:xfrm>
              <a:prstGeom prst="rect">
                <a:avLst/>
              </a:prstGeom>
              <a:noFill/>
            </p:spPr>
            <p:txBody>
              <a:bodyPr wrap="square" rtlCol="0">
                <a:spAutoFit/>
              </a:bodyPr>
              <a:lstStyle/>
              <a:p>
                <a:r>
                  <a:rPr lang="en-GB" sz="2200" b="1" i="1" dirty="0"/>
                  <a:t>Using the flower head height distribution instead of maximum flower head height results in a different dispersal kernel…</a:t>
                </a:r>
              </a:p>
              <a:p>
                <a:endParaRPr lang="en-GB" sz="2200" i="1" dirty="0"/>
              </a:p>
              <a:p>
                <a:r>
                  <a:rPr lang="en-GB" sz="2100" dirty="0"/>
                  <a:t>For each combination of species and warming treatment, dispersal kernels using the height distribution of flower heads were different than those using only the maximum flower head height (K-S test, </a:t>
                </a:r>
                <a14:m>
                  <m:oMath xmlns:m="http://schemas.openxmlformats.org/officeDocument/2006/math">
                    <m:r>
                      <a:rPr lang="en-GB" sz="2100" i="1" dirty="0" smtClean="0">
                        <a:latin typeface="Cambria Math" panose="02040503050406030204" pitchFamily="18" charset="0"/>
                      </a:rPr>
                      <m:t>𝑝</m:t>
                    </m:r>
                    <m:r>
                      <a:rPr lang="en-GB" sz="2100" i="1" dirty="0" smtClean="0">
                        <a:latin typeface="Cambria Math" panose="02040503050406030204" pitchFamily="18" charset="0"/>
                      </a:rPr>
                      <m:t>&lt;0.001</m:t>
                    </m:r>
                  </m:oMath>
                </a14:m>
                <a:r>
                  <a:rPr lang="en-GB" sz="2100" dirty="0"/>
                  <a:t>).</a:t>
                </a:r>
              </a:p>
              <a:p>
                <a:endParaRPr lang="en-GB" sz="2100" dirty="0"/>
              </a:p>
              <a:p>
                <a:r>
                  <a:rPr lang="en-GB" sz="2100" dirty="0"/>
                  <a:t>Again, differences between the kernel tails may appear small but are actually more noteworthy than they seem.</a:t>
                </a:r>
              </a:p>
              <a:p>
                <a:endParaRPr lang="en-GB" sz="2200" dirty="0"/>
              </a:p>
            </p:txBody>
          </p:sp>
        </mc:Choice>
        <mc:Fallback xmlns="">
          <p:sp>
            <p:nvSpPr>
              <p:cNvPr id="72" name="TextBox 71">
                <a:extLst>
                  <a:ext uri="{FF2B5EF4-FFF2-40B4-BE49-F238E27FC236}">
                    <a16:creationId xmlns:a16="http://schemas.microsoft.com/office/drawing/2014/main" id="{5E97EEC7-9D6B-49D8-9EE2-8E40D990A367}"/>
                  </a:ext>
                </a:extLst>
              </p:cNvPr>
              <p:cNvSpPr txBox="1">
                <a:spLocks noRot="1" noChangeAspect="1" noMove="1" noResize="1" noEditPoints="1" noAdjustHandles="1" noChangeArrowheads="1" noChangeShapeType="1" noTextEdit="1"/>
              </p:cNvSpPr>
              <p:nvPr/>
            </p:nvSpPr>
            <p:spPr>
              <a:xfrm>
                <a:off x="5257800" y="904553"/>
                <a:ext cx="6452754" cy="4047262"/>
              </a:xfrm>
              <a:prstGeom prst="rect">
                <a:avLst/>
              </a:prstGeom>
              <a:blipFill>
                <a:blip r:embed="rId3"/>
                <a:stretch>
                  <a:fillRect l="-1229" t="-904" r="-756"/>
                </a:stretch>
              </a:blipFill>
            </p:spPr>
            <p:txBody>
              <a:bodyPr/>
              <a:lstStyle/>
              <a:p>
                <a:r>
                  <a:rPr lang="en-GB">
                    <a:noFill/>
                  </a:rPr>
                  <a:t> </a:t>
                </a:r>
              </a:p>
            </p:txBody>
          </p:sp>
        </mc:Fallback>
      </mc:AlternateContent>
    </p:spTree>
    <p:extLst>
      <p:ext uri="{BB962C8B-B14F-4D97-AF65-F5344CB8AC3E}">
        <p14:creationId xmlns:p14="http://schemas.microsoft.com/office/powerpoint/2010/main" val="4665107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17E918-343A-4B18-88C9-8612DA9D3AF1}"/>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47799E6C-52D9-4AA9-87DC-754111A61BD4}"/>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5" name="Rectangle 4">
            <a:extLst>
              <a:ext uri="{FF2B5EF4-FFF2-40B4-BE49-F238E27FC236}">
                <a16:creationId xmlns:a16="http://schemas.microsoft.com/office/drawing/2014/main" id="{6BDA6901-FB3C-4BB8-9D46-65D7066F489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41B47A23-65D6-4960-9C1B-54DD46DF546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6B012812-7860-486A-98B4-13E6DDAC3BE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EC423BE4-5F29-4F84-A32A-642980059037}"/>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C8F95B19-E77E-4279-B6A5-46BC350124CB}"/>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65A6A439-64E3-486C-8299-E0A326CFD3A1}"/>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A3468EE1-2001-4426-B60F-79A792ED9FAA}"/>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CFAF32CD-4C49-4DEC-BD91-0927CA3A2D57}"/>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D4D70404-A0B2-45A1-AEEE-5F7522B26155}"/>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8530ABC0-734C-496D-B0C3-6172719599C6}"/>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1EE7213A-15A8-439A-8E1C-A0452572DFB6}"/>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E6D7F094-E200-45E7-B7C3-0F69E142AE63}"/>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E34D7F2B-5AFC-43FE-AD36-F7161EF67D8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AF1C9425-FB97-49CD-B4DD-61C24144B569}"/>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DDFC2C1B-7188-456C-9B03-2641A7BCF1AE}"/>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254838AF-4D23-498F-9F83-B0F2E4D3331D}"/>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B19580F3-8BA4-4438-AAA1-1066C9EA9838}"/>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FB43D0FB-989B-49B8-AE38-335150F6868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78C4E34F-F860-43C2-9D99-A01E4E6AD2C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C107BE41-3A9F-4D64-9F54-4185AFA17D2A}"/>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A4AE44BE-86BE-4805-9DB1-FEB3A2B31BC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1326AA5C-501B-4F81-A4F5-4A38FB3359B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D9CF5558-05EF-4F10-B057-9FE29F1A4E88}"/>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DFA9AC62-0084-4B76-AEEA-CB91DA1C5587}"/>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C05E9F3C-EA61-4398-851F-3AFEC1A2C62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2D4A4E2B-B530-41AD-954E-51F052AD5E42}"/>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D2F1ED03-232F-4B1D-A160-33512CBA0C87}"/>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280E40D6-F9BC-4BF9-AB1D-55B21C0DA08B}"/>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B8E9E075-0FB3-4EEE-91EF-210B3A43FEA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3EFD2DB0-ED84-4AA0-B601-CD9D9CEB03C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7A1DA0A1-39DD-4D7E-AEAF-22E0F0B5BF95}"/>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823F0C1C-AC44-44F8-B34F-DDDEB88FB725}"/>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DB15F03B-10C9-4D58-857B-E636E7A206C7}"/>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D6D96AC1-80B6-444C-9923-07FC55B85ED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5C3F8551-CDC4-46C3-B3C8-C9B65F39A9D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BFE4289A-565C-444A-A42B-F380BA1DBC6E}"/>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790DB1FF-4545-422E-8069-F8726CC90CC4}"/>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5F205F1D-5334-4130-8DB3-7F92D456F7F5}"/>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5DF0B596-76C8-4903-B2C6-E63FCC8269E1}"/>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C76043F7-3EFE-4B29-98F6-B853CC5CDDCF}"/>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34680A89-CE12-4E4E-A768-CC2C3C4AB9C3}"/>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AAD4E36D-D313-40BE-BBFF-41D32C1CDAA7}"/>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394A551-3C19-487F-A0BB-5FEDBEB1A6FE}"/>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57E974FE-715D-4E1C-A606-A8E1E9FF5661}"/>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D753CD4D-1CB6-4405-9F44-53AC3F8E7A64}"/>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D1AA5749-D8D4-4117-AC81-BD08626D354E}"/>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CF70C9A7-41F2-4BA4-B741-018D30A73F14}"/>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42CE8A50-4009-4284-A20D-C188715F6D7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A3BF2EBB-9FCA-4507-A407-10063363BCC1}"/>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0A9A1315-4E2C-462C-930C-AB5B13F4AC6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C2D14539-A41A-49BF-BF07-80BF7F7D96BC}"/>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7DB193FD-5931-458F-9C9E-3A3AC7ABB8E2}"/>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F8698384-7F02-4B3C-B677-16656C5728B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4" name="Picture 63" descr="Graphical user interface, diagram&#10;&#10;Description automatically generated">
            <a:extLst>
              <a:ext uri="{FF2B5EF4-FFF2-40B4-BE49-F238E27FC236}">
                <a16:creationId xmlns:a16="http://schemas.microsoft.com/office/drawing/2014/main" id="{FA5B088F-7CDD-4F51-ABC3-36C54BB1D2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909" y="900650"/>
            <a:ext cx="3981378" cy="5475600"/>
          </a:xfrm>
          <a:prstGeom prst="rect">
            <a:avLst/>
          </a:prstGeom>
        </p:spPr>
      </p:pic>
      <p:sp>
        <p:nvSpPr>
          <p:cNvPr id="66" name="TextBox 65">
            <a:extLst>
              <a:ext uri="{FF2B5EF4-FFF2-40B4-BE49-F238E27FC236}">
                <a16:creationId xmlns:a16="http://schemas.microsoft.com/office/drawing/2014/main" id="{3A916123-E784-40ED-8F07-F8F4C117DCE0}"/>
              </a:ext>
            </a:extLst>
          </p:cNvPr>
          <p:cNvSpPr txBox="1"/>
          <p:nvPr/>
        </p:nvSpPr>
        <p:spPr>
          <a:xfrm>
            <a:off x="856957" y="825712"/>
            <a:ext cx="3806482" cy="230832"/>
          </a:xfrm>
          <a:prstGeom prst="rect">
            <a:avLst/>
          </a:prstGeom>
          <a:noFill/>
        </p:spPr>
        <p:txBody>
          <a:bodyPr wrap="square" rtlCol="0">
            <a:spAutoFit/>
          </a:bodyPr>
          <a:lstStyle/>
          <a:p>
            <a:r>
              <a:rPr lang="en-GB" sz="900" i="1" dirty="0"/>
              <a:t>*Bands represent 95% bootstrap interval</a:t>
            </a:r>
          </a:p>
        </p:txBody>
      </p:sp>
      <p:sp>
        <p:nvSpPr>
          <p:cNvPr id="60" name="TextBox 59">
            <a:extLst>
              <a:ext uri="{FF2B5EF4-FFF2-40B4-BE49-F238E27FC236}">
                <a16:creationId xmlns:a16="http://schemas.microsoft.com/office/drawing/2014/main" id="{FD35B05B-83BF-4042-8DFC-DD88C07A228F}"/>
              </a:ext>
            </a:extLst>
          </p:cNvPr>
          <p:cNvSpPr txBox="1"/>
          <p:nvPr/>
        </p:nvSpPr>
        <p:spPr>
          <a:xfrm>
            <a:off x="5257800" y="904553"/>
            <a:ext cx="6452754" cy="3400931"/>
          </a:xfrm>
          <a:prstGeom prst="rect">
            <a:avLst/>
          </a:prstGeom>
          <a:noFill/>
        </p:spPr>
        <p:txBody>
          <a:bodyPr wrap="square" rtlCol="0">
            <a:spAutoFit/>
          </a:bodyPr>
          <a:lstStyle/>
          <a:p>
            <a:r>
              <a:rPr lang="en-GB" sz="2200" b="1" i="1" dirty="0"/>
              <a:t>Using the maximum flower head height rather than the flower head height distribution increases the relative probability of dispersed seeds exceeding a given distance…</a:t>
            </a:r>
          </a:p>
          <a:p>
            <a:endParaRPr lang="en-GB" sz="2200" dirty="0"/>
          </a:p>
          <a:p>
            <a:r>
              <a:rPr lang="en-GB" sz="2100" dirty="0"/>
              <a:t>For each combination of species and warming treatment, the relative chance of a propagule exceeding a given distance when using maximum flower head height rather than the flower head height distribution increases with increasing dispersal distance.</a:t>
            </a:r>
          </a:p>
        </p:txBody>
      </p:sp>
    </p:spTree>
    <p:extLst>
      <p:ext uri="{BB962C8B-B14F-4D97-AF65-F5344CB8AC3E}">
        <p14:creationId xmlns:p14="http://schemas.microsoft.com/office/powerpoint/2010/main" val="1285660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17E918-343A-4B18-88C9-8612DA9D3AF1}"/>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47799E6C-52D9-4AA9-87DC-754111A61BD4}"/>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5" name="Rectangle 4">
            <a:extLst>
              <a:ext uri="{FF2B5EF4-FFF2-40B4-BE49-F238E27FC236}">
                <a16:creationId xmlns:a16="http://schemas.microsoft.com/office/drawing/2014/main" id="{6BDA6901-FB3C-4BB8-9D46-65D7066F489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41B47A23-65D6-4960-9C1B-54DD46DF546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6B012812-7860-486A-98B4-13E6DDAC3BE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EC423BE4-5F29-4F84-A32A-642980059037}"/>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C8F95B19-E77E-4279-B6A5-46BC350124CB}"/>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65A6A439-64E3-486C-8299-E0A326CFD3A1}"/>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A3468EE1-2001-4426-B60F-79A792ED9FAA}"/>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CFAF32CD-4C49-4DEC-BD91-0927CA3A2D57}"/>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D4D70404-A0B2-45A1-AEEE-5F7522B26155}"/>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8530ABC0-734C-496D-B0C3-6172719599C6}"/>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1EE7213A-15A8-439A-8E1C-A0452572DFB6}"/>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E6D7F094-E200-45E7-B7C3-0F69E142AE63}"/>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E34D7F2B-5AFC-43FE-AD36-F7161EF67D8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AF1C9425-FB97-49CD-B4DD-61C24144B569}"/>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DDFC2C1B-7188-456C-9B03-2641A7BCF1AE}"/>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254838AF-4D23-498F-9F83-B0F2E4D3331D}"/>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B19580F3-8BA4-4438-AAA1-1066C9EA9838}"/>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FB43D0FB-989B-49B8-AE38-335150F6868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78C4E34F-F860-43C2-9D99-A01E4E6AD2C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C107BE41-3A9F-4D64-9F54-4185AFA17D2A}"/>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A4AE44BE-86BE-4805-9DB1-FEB3A2B31BC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1326AA5C-501B-4F81-A4F5-4A38FB3359B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D9CF5558-05EF-4F10-B057-9FE29F1A4E88}"/>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DFA9AC62-0084-4B76-AEEA-CB91DA1C5587}"/>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C05E9F3C-EA61-4398-851F-3AFEC1A2C62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2D4A4E2B-B530-41AD-954E-51F052AD5E42}"/>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D2F1ED03-232F-4B1D-A160-33512CBA0C87}"/>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280E40D6-F9BC-4BF9-AB1D-55B21C0DA08B}"/>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B8E9E075-0FB3-4EEE-91EF-210B3A43FEA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3EFD2DB0-ED84-4AA0-B601-CD9D9CEB03C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7A1DA0A1-39DD-4D7E-AEAF-22E0F0B5BF95}"/>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823F0C1C-AC44-44F8-B34F-DDDEB88FB725}"/>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DB15F03B-10C9-4D58-857B-E636E7A206C7}"/>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D6D96AC1-80B6-444C-9923-07FC55B85ED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5C3F8551-CDC4-46C3-B3C8-C9B65F39A9D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BFE4289A-565C-444A-A42B-F380BA1DBC6E}"/>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790DB1FF-4545-422E-8069-F8726CC90CC4}"/>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5F205F1D-5334-4130-8DB3-7F92D456F7F5}"/>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5DF0B596-76C8-4903-B2C6-E63FCC8269E1}"/>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C76043F7-3EFE-4B29-98F6-B853CC5CDDCF}"/>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34680A89-CE12-4E4E-A768-CC2C3C4AB9C3}"/>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AAD4E36D-D313-40BE-BBFF-41D32C1CDAA7}"/>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394A551-3C19-487F-A0BB-5FEDBEB1A6FE}"/>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57E974FE-715D-4E1C-A606-A8E1E9FF5661}"/>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D753CD4D-1CB6-4405-9F44-53AC3F8E7A64}"/>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D1AA5749-D8D4-4117-AC81-BD08626D354E}"/>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CF70C9A7-41F2-4BA4-B741-018D30A73F14}"/>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42CE8A50-4009-4284-A20D-C188715F6D7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A3BF2EBB-9FCA-4507-A407-10063363BCC1}"/>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0A9A1315-4E2C-462C-930C-AB5B13F4AC6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C2D14539-A41A-49BF-BF07-80BF7F7D96BC}"/>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7DB193FD-5931-458F-9C9E-3A3AC7ABB8E2}"/>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F8698384-7F02-4B3C-B677-16656C5728B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4" name="Picture 63" descr="Graphical user interface, diagram&#10;&#10;Description automatically generated">
            <a:extLst>
              <a:ext uri="{FF2B5EF4-FFF2-40B4-BE49-F238E27FC236}">
                <a16:creationId xmlns:a16="http://schemas.microsoft.com/office/drawing/2014/main" id="{FA5B088F-7CDD-4F51-ABC3-36C54BB1D2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909" y="900650"/>
            <a:ext cx="3981378" cy="5475600"/>
          </a:xfrm>
          <a:prstGeom prst="rect">
            <a:avLst/>
          </a:prstGeom>
        </p:spPr>
      </p:pic>
      <p:sp>
        <p:nvSpPr>
          <p:cNvPr id="66" name="TextBox 65">
            <a:extLst>
              <a:ext uri="{FF2B5EF4-FFF2-40B4-BE49-F238E27FC236}">
                <a16:creationId xmlns:a16="http://schemas.microsoft.com/office/drawing/2014/main" id="{3A916123-E784-40ED-8F07-F8F4C117DCE0}"/>
              </a:ext>
            </a:extLst>
          </p:cNvPr>
          <p:cNvSpPr txBox="1"/>
          <p:nvPr/>
        </p:nvSpPr>
        <p:spPr>
          <a:xfrm>
            <a:off x="856957" y="825712"/>
            <a:ext cx="3806482" cy="230832"/>
          </a:xfrm>
          <a:prstGeom prst="rect">
            <a:avLst/>
          </a:prstGeom>
          <a:noFill/>
        </p:spPr>
        <p:txBody>
          <a:bodyPr wrap="square" rtlCol="0">
            <a:spAutoFit/>
          </a:bodyPr>
          <a:lstStyle/>
          <a:p>
            <a:r>
              <a:rPr lang="en-GB" sz="900" i="1" dirty="0"/>
              <a:t>*Bands represent 95% bootstrap interval</a:t>
            </a:r>
          </a:p>
        </p:txBody>
      </p:sp>
      <p:sp>
        <p:nvSpPr>
          <p:cNvPr id="60" name="TextBox 59">
            <a:extLst>
              <a:ext uri="{FF2B5EF4-FFF2-40B4-BE49-F238E27FC236}">
                <a16:creationId xmlns:a16="http://schemas.microsoft.com/office/drawing/2014/main" id="{FD35B05B-83BF-4042-8DFC-DD88C07A228F}"/>
              </a:ext>
            </a:extLst>
          </p:cNvPr>
          <p:cNvSpPr txBox="1"/>
          <p:nvPr/>
        </p:nvSpPr>
        <p:spPr>
          <a:xfrm>
            <a:off x="5257800" y="904553"/>
            <a:ext cx="6452754" cy="4370427"/>
          </a:xfrm>
          <a:prstGeom prst="rect">
            <a:avLst/>
          </a:prstGeom>
          <a:noFill/>
        </p:spPr>
        <p:txBody>
          <a:bodyPr wrap="square" rtlCol="0">
            <a:spAutoFit/>
          </a:bodyPr>
          <a:lstStyle/>
          <a:p>
            <a:r>
              <a:rPr lang="en-GB" sz="2200" b="1" i="1" dirty="0"/>
              <a:t>Using the maximum flower head height rather than the flower head height distribution increases the relative probability of dispersed seeds exceeding a given distance…</a:t>
            </a:r>
          </a:p>
          <a:p>
            <a:endParaRPr lang="en-GB" sz="2200" dirty="0"/>
          </a:p>
          <a:p>
            <a:r>
              <a:rPr lang="en-GB" sz="2100" dirty="0"/>
              <a:t>For each combination of species and warming treatment, the relative chance of a propagule exceeding a given distance when using maximum flower head height rather than the flower head height distribution increases with increasing dispersal distance.</a:t>
            </a:r>
          </a:p>
          <a:p>
            <a:endParaRPr lang="en-GB" sz="2100" dirty="0"/>
          </a:p>
          <a:p>
            <a:r>
              <a:rPr lang="en-GB" sz="2100" dirty="0"/>
              <a:t>Again, uncertainty in this risk ratio becomes high at longer dispersal distances.</a:t>
            </a:r>
          </a:p>
        </p:txBody>
      </p:sp>
    </p:spTree>
    <p:extLst>
      <p:ext uri="{BB962C8B-B14F-4D97-AF65-F5344CB8AC3E}">
        <p14:creationId xmlns:p14="http://schemas.microsoft.com/office/powerpoint/2010/main" val="15622107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Arrow: Down 5">
            <a:extLst>
              <a:ext uri="{FF2B5EF4-FFF2-40B4-BE49-F238E27FC236}">
                <a16:creationId xmlns:a16="http://schemas.microsoft.com/office/drawing/2014/main" id="{E061291D-2CB0-4CA8-B939-7FF73353014E}"/>
              </a:ext>
            </a:extLst>
          </p:cNvPr>
          <p:cNvSpPr/>
          <p:nvPr/>
        </p:nvSpPr>
        <p:spPr>
          <a:xfrm>
            <a:off x="2912918" y="1803673"/>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64C2E862-28BF-49D3-A05D-ECF246AC50FF}"/>
              </a:ext>
            </a:extLst>
          </p:cNvPr>
          <p:cNvSpPr/>
          <p:nvPr/>
        </p:nvSpPr>
        <p:spPr>
          <a:xfrm>
            <a:off x="462089" y="5496987"/>
            <a:ext cx="5513663" cy="734721"/>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5BDBA46A-C594-4A4D-A7FB-B4D7E464477F}"/>
              </a:ext>
            </a:extLst>
          </p:cNvPr>
          <p:cNvSpPr txBox="1"/>
          <p:nvPr/>
        </p:nvSpPr>
        <p:spPr>
          <a:xfrm>
            <a:off x="965717" y="5618125"/>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79" name="Rectangle 178">
            <a:extLst>
              <a:ext uri="{FF2B5EF4-FFF2-40B4-BE49-F238E27FC236}">
                <a16:creationId xmlns:a16="http://schemas.microsoft.com/office/drawing/2014/main" id="{2B3EF1A5-E524-4092-8066-730D556FAB1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1" name="TextBox 180">
            <a:extLst>
              <a:ext uri="{FF2B5EF4-FFF2-40B4-BE49-F238E27FC236}">
                <a16:creationId xmlns:a16="http://schemas.microsoft.com/office/drawing/2014/main" id="{4D42CA8E-EDFD-43AE-8E99-97E8AFC6FCF7}"/>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83" name="Rectangle 182">
            <a:extLst>
              <a:ext uri="{FF2B5EF4-FFF2-40B4-BE49-F238E27FC236}">
                <a16:creationId xmlns:a16="http://schemas.microsoft.com/office/drawing/2014/main" id="{ED0A292F-5343-4270-9092-50C0B8EB9781}"/>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5" name="Rectangle 184">
            <a:extLst>
              <a:ext uri="{FF2B5EF4-FFF2-40B4-BE49-F238E27FC236}">
                <a16:creationId xmlns:a16="http://schemas.microsoft.com/office/drawing/2014/main" id="{8A161645-2AF2-4211-B3BE-0C11BA02248F}"/>
              </a:ext>
            </a:extLst>
          </p:cNvPr>
          <p:cNvSpPr/>
          <p:nvPr/>
        </p:nvSpPr>
        <p:spPr>
          <a:xfrm>
            <a:off x="289947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7" name="Rectangle 186">
            <a:extLst>
              <a:ext uri="{FF2B5EF4-FFF2-40B4-BE49-F238E27FC236}">
                <a16:creationId xmlns:a16="http://schemas.microsoft.com/office/drawing/2014/main" id="{BD5F22B1-255F-4BC8-94B0-A718A92E0C91}"/>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9" name="Rectangle 188">
            <a:extLst>
              <a:ext uri="{FF2B5EF4-FFF2-40B4-BE49-F238E27FC236}">
                <a16:creationId xmlns:a16="http://schemas.microsoft.com/office/drawing/2014/main" id="{5E2D5DC5-3ED1-4F28-90FA-06E9463433D3}"/>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Rectangle 190">
            <a:extLst>
              <a:ext uri="{FF2B5EF4-FFF2-40B4-BE49-F238E27FC236}">
                <a16:creationId xmlns:a16="http://schemas.microsoft.com/office/drawing/2014/main" id="{F8D08F88-A91D-44F8-9DCA-CE22C0311E41}"/>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3" name="Rectangle 192">
            <a:extLst>
              <a:ext uri="{FF2B5EF4-FFF2-40B4-BE49-F238E27FC236}">
                <a16:creationId xmlns:a16="http://schemas.microsoft.com/office/drawing/2014/main" id="{1BDD2A7C-C6A9-4D67-81E2-E6414D3E4CCC}"/>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3" name="Rectangle 212">
            <a:extLst>
              <a:ext uri="{FF2B5EF4-FFF2-40B4-BE49-F238E27FC236}">
                <a16:creationId xmlns:a16="http://schemas.microsoft.com/office/drawing/2014/main" id="{F0E6E6B5-6582-40BF-B49C-A5A82028C97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Rectangle 214">
            <a:extLst>
              <a:ext uri="{FF2B5EF4-FFF2-40B4-BE49-F238E27FC236}">
                <a16:creationId xmlns:a16="http://schemas.microsoft.com/office/drawing/2014/main" id="{7FE9DCF0-C935-4289-AD03-5FA319D43A9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7" name="Rectangle 216">
            <a:extLst>
              <a:ext uri="{FF2B5EF4-FFF2-40B4-BE49-F238E27FC236}">
                <a16:creationId xmlns:a16="http://schemas.microsoft.com/office/drawing/2014/main" id="{B9A3D005-AB13-403D-9100-2B99D9A2C05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9" name="Rectangle 218">
            <a:extLst>
              <a:ext uri="{FF2B5EF4-FFF2-40B4-BE49-F238E27FC236}">
                <a16:creationId xmlns:a16="http://schemas.microsoft.com/office/drawing/2014/main" id="{178ECA0D-623C-46A0-BB28-CE6FFCC4AC0B}"/>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1" name="Rectangle 220">
            <a:extLst>
              <a:ext uri="{FF2B5EF4-FFF2-40B4-BE49-F238E27FC236}">
                <a16:creationId xmlns:a16="http://schemas.microsoft.com/office/drawing/2014/main" id="{55EB12D0-EFE1-4ADD-9404-34B213AC8C7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3" name="Rectangle 222">
            <a:extLst>
              <a:ext uri="{FF2B5EF4-FFF2-40B4-BE49-F238E27FC236}">
                <a16:creationId xmlns:a16="http://schemas.microsoft.com/office/drawing/2014/main" id="{1B482DCC-6EF8-49A1-B242-13C3B0C580F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5" name="Rectangle 224">
            <a:extLst>
              <a:ext uri="{FF2B5EF4-FFF2-40B4-BE49-F238E27FC236}">
                <a16:creationId xmlns:a16="http://schemas.microsoft.com/office/drawing/2014/main" id="{795E0486-B53E-4840-9F92-888FE415FCE3}"/>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Rectangle 226">
            <a:extLst>
              <a:ext uri="{FF2B5EF4-FFF2-40B4-BE49-F238E27FC236}">
                <a16:creationId xmlns:a16="http://schemas.microsoft.com/office/drawing/2014/main" id="{1CF5C4D2-9CD3-428A-963E-6C1B6CD55B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97092027-865E-45E1-9B76-80C63517FB0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Rectangle 230">
            <a:extLst>
              <a:ext uri="{FF2B5EF4-FFF2-40B4-BE49-F238E27FC236}">
                <a16:creationId xmlns:a16="http://schemas.microsoft.com/office/drawing/2014/main" id="{50F1E595-36C0-40B6-B340-15AA1EE81E06}"/>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3" name="Rectangle 232">
            <a:extLst>
              <a:ext uri="{FF2B5EF4-FFF2-40B4-BE49-F238E27FC236}">
                <a16:creationId xmlns:a16="http://schemas.microsoft.com/office/drawing/2014/main" id="{0AE56DA6-8360-4D95-B2BA-399A2C6D66CF}"/>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5" name="Rectangle 234">
            <a:extLst>
              <a:ext uri="{FF2B5EF4-FFF2-40B4-BE49-F238E27FC236}">
                <a16:creationId xmlns:a16="http://schemas.microsoft.com/office/drawing/2014/main" id="{E2CBFAB3-C8AB-4123-B68B-6C189391B17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7" name="Rectangle 236">
            <a:extLst>
              <a:ext uri="{FF2B5EF4-FFF2-40B4-BE49-F238E27FC236}">
                <a16:creationId xmlns:a16="http://schemas.microsoft.com/office/drawing/2014/main" id="{5F42175B-727C-4315-85A3-E491F242AE9E}"/>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Rectangle 238">
            <a:extLst>
              <a:ext uri="{FF2B5EF4-FFF2-40B4-BE49-F238E27FC236}">
                <a16:creationId xmlns:a16="http://schemas.microsoft.com/office/drawing/2014/main" id="{F3BE5C01-3CE8-4074-8236-59669B30889D}"/>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1" name="Rectangle 240">
            <a:extLst>
              <a:ext uri="{FF2B5EF4-FFF2-40B4-BE49-F238E27FC236}">
                <a16:creationId xmlns:a16="http://schemas.microsoft.com/office/drawing/2014/main" id="{A5907C5D-3206-4A68-9FAB-6FA5F8125055}"/>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3" name="Rectangle 242">
            <a:extLst>
              <a:ext uri="{FF2B5EF4-FFF2-40B4-BE49-F238E27FC236}">
                <a16:creationId xmlns:a16="http://schemas.microsoft.com/office/drawing/2014/main" id="{CBA11BE5-67F8-44EB-81F5-1A159F7D2F0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 name="Rectangle 244">
            <a:extLst>
              <a:ext uri="{FF2B5EF4-FFF2-40B4-BE49-F238E27FC236}">
                <a16:creationId xmlns:a16="http://schemas.microsoft.com/office/drawing/2014/main" id="{97D6FDE5-F4BE-44E0-ABBD-072AF009B5F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Rectangle 246">
            <a:extLst>
              <a:ext uri="{FF2B5EF4-FFF2-40B4-BE49-F238E27FC236}">
                <a16:creationId xmlns:a16="http://schemas.microsoft.com/office/drawing/2014/main" id="{E4FC4C44-B3BA-4424-B8AC-89A284B141E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 name="Rectangle 248">
            <a:extLst>
              <a:ext uri="{FF2B5EF4-FFF2-40B4-BE49-F238E27FC236}">
                <a16:creationId xmlns:a16="http://schemas.microsoft.com/office/drawing/2014/main" id="{F71589F7-C2C8-4482-85F1-53BE2C59CC58}"/>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 name="Rectangle 250">
            <a:extLst>
              <a:ext uri="{FF2B5EF4-FFF2-40B4-BE49-F238E27FC236}">
                <a16:creationId xmlns:a16="http://schemas.microsoft.com/office/drawing/2014/main" id="{5884834E-35DC-4F5B-A95E-E720205D54A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 name="Rectangle 252">
            <a:extLst>
              <a:ext uri="{FF2B5EF4-FFF2-40B4-BE49-F238E27FC236}">
                <a16:creationId xmlns:a16="http://schemas.microsoft.com/office/drawing/2014/main" id="{EB424D17-DEEF-4742-9586-FEA14BD11E9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 name="Rectangle 254">
            <a:extLst>
              <a:ext uri="{FF2B5EF4-FFF2-40B4-BE49-F238E27FC236}">
                <a16:creationId xmlns:a16="http://schemas.microsoft.com/office/drawing/2014/main" id="{9CDFE456-87BB-457C-B024-FC3E136B4B6F}"/>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 name="Rectangle 256">
            <a:extLst>
              <a:ext uri="{FF2B5EF4-FFF2-40B4-BE49-F238E27FC236}">
                <a16:creationId xmlns:a16="http://schemas.microsoft.com/office/drawing/2014/main" id="{5985D4F0-2B36-46DF-85A2-B592472C4443}"/>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8C168296-295D-43B9-BDEF-C70AD2AF83E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1" name="Rectangle 260">
            <a:extLst>
              <a:ext uri="{FF2B5EF4-FFF2-40B4-BE49-F238E27FC236}">
                <a16:creationId xmlns:a16="http://schemas.microsoft.com/office/drawing/2014/main" id="{3E07ED7D-1241-4121-B146-5F1C00C93182}"/>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 name="Rectangle 262">
            <a:extLst>
              <a:ext uri="{FF2B5EF4-FFF2-40B4-BE49-F238E27FC236}">
                <a16:creationId xmlns:a16="http://schemas.microsoft.com/office/drawing/2014/main" id="{5E3447F9-933A-464C-BA02-0EC60C4E5C4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 name="Rectangle 264">
            <a:extLst>
              <a:ext uri="{FF2B5EF4-FFF2-40B4-BE49-F238E27FC236}">
                <a16:creationId xmlns:a16="http://schemas.microsoft.com/office/drawing/2014/main" id="{4A5E733F-8677-45D9-A1F1-58FDC0C8F1A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 name="Rectangle 266">
            <a:extLst>
              <a:ext uri="{FF2B5EF4-FFF2-40B4-BE49-F238E27FC236}">
                <a16:creationId xmlns:a16="http://schemas.microsoft.com/office/drawing/2014/main" id="{3CA29F40-E2A4-42A5-A239-E4EE3A94CB18}"/>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 name="Rectangle 268">
            <a:extLst>
              <a:ext uri="{FF2B5EF4-FFF2-40B4-BE49-F238E27FC236}">
                <a16:creationId xmlns:a16="http://schemas.microsoft.com/office/drawing/2014/main" id="{A32C5F4C-1DAD-4E60-A58B-E30D41C9935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 name="Rectangle 270">
            <a:extLst>
              <a:ext uri="{FF2B5EF4-FFF2-40B4-BE49-F238E27FC236}">
                <a16:creationId xmlns:a16="http://schemas.microsoft.com/office/drawing/2014/main" id="{D3AF1E0B-16DD-482B-912F-11D0FF82EBC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 name="Rectangle 272">
            <a:extLst>
              <a:ext uri="{FF2B5EF4-FFF2-40B4-BE49-F238E27FC236}">
                <a16:creationId xmlns:a16="http://schemas.microsoft.com/office/drawing/2014/main" id="{59A43D8D-D17B-40C2-921C-E526DC7EE821}"/>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 name="Rectangle 274">
            <a:extLst>
              <a:ext uri="{FF2B5EF4-FFF2-40B4-BE49-F238E27FC236}">
                <a16:creationId xmlns:a16="http://schemas.microsoft.com/office/drawing/2014/main" id="{608C4E8B-92D4-499F-9D54-43DB89E65F58}"/>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7" name="Rectangle 276">
            <a:extLst>
              <a:ext uri="{FF2B5EF4-FFF2-40B4-BE49-F238E27FC236}">
                <a16:creationId xmlns:a16="http://schemas.microsoft.com/office/drawing/2014/main" id="{533B6C68-4A69-425F-8440-DEA65D3169E4}"/>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 name="Rectangle 278">
            <a:extLst>
              <a:ext uri="{FF2B5EF4-FFF2-40B4-BE49-F238E27FC236}">
                <a16:creationId xmlns:a16="http://schemas.microsoft.com/office/drawing/2014/main" id="{DD9F2631-7EEC-4473-B516-30E748D6998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 name="Rectangle 280">
            <a:extLst>
              <a:ext uri="{FF2B5EF4-FFF2-40B4-BE49-F238E27FC236}">
                <a16:creationId xmlns:a16="http://schemas.microsoft.com/office/drawing/2014/main" id="{5D910E42-6BDD-436E-8A33-290421C4E75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 name="Rectangle 282">
            <a:extLst>
              <a:ext uri="{FF2B5EF4-FFF2-40B4-BE49-F238E27FC236}">
                <a16:creationId xmlns:a16="http://schemas.microsoft.com/office/drawing/2014/main" id="{3C352958-EBFB-44D7-B40D-B9F3315310C7}"/>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 name="Rectangle 284">
            <a:extLst>
              <a:ext uri="{FF2B5EF4-FFF2-40B4-BE49-F238E27FC236}">
                <a16:creationId xmlns:a16="http://schemas.microsoft.com/office/drawing/2014/main" id="{D6D8BED4-ED7F-4F32-AE7C-11308C1000C8}"/>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 name="Rectangle 286">
            <a:extLst>
              <a:ext uri="{FF2B5EF4-FFF2-40B4-BE49-F238E27FC236}">
                <a16:creationId xmlns:a16="http://schemas.microsoft.com/office/drawing/2014/main" id="{99973E6B-F756-47BC-BAD9-37363E0F372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9" name="Rectangle 288">
            <a:extLst>
              <a:ext uri="{FF2B5EF4-FFF2-40B4-BE49-F238E27FC236}">
                <a16:creationId xmlns:a16="http://schemas.microsoft.com/office/drawing/2014/main" id="{21D4EC64-989C-46BC-B32D-A0AB29D9308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1" name="Rectangle 290">
            <a:extLst>
              <a:ext uri="{FF2B5EF4-FFF2-40B4-BE49-F238E27FC236}">
                <a16:creationId xmlns:a16="http://schemas.microsoft.com/office/drawing/2014/main" id="{FBCC80EF-D5D6-4FEE-BF6A-29AD0084743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3" name="Rectangle 292">
            <a:extLst>
              <a:ext uri="{FF2B5EF4-FFF2-40B4-BE49-F238E27FC236}">
                <a16:creationId xmlns:a16="http://schemas.microsoft.com/office/drawing/2014/main" id="{F624277D-D299-4BB4-BD34-2C12643AF595}"/>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5" name="Rectangle 294">
            <a:extLst>
              <a:ext uri="{FF2B5EF4-FFF2-40B4-BE49-F238E27FC236}">
                <a16:creationId xmlns:a16="http://schemas.microsoft.com/office/drawing/2014/main" id="{D4788912-D82A-4AC2-80F1-06FC6F27131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Rectangle 296">
            <a:extLst>
              <a:ext uri="{FF2B5EF4-FFF2-40B4-BE49-F238E27FC236}">
                <a16:creationId xmlns:a16="http://schemas.microsoft.com/office/drawing/2014/main" id="{A3AF912E-D346-4FD0-A633-24CFCFFD428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9" name="Rectangle 298">
            <a:extLst>
              <a:ext uri="{FF2B5EF4-FFF2-40B4-BE49-F238E27FC236}">
                <a16:creationId xmlns:a16="http://schemas.microsoft.com/office/drawing/2014/main" id="{9FBF869E-1EBB-4C8A-987A-374C462B749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7" name="Rectangle 306">
            <a:extLst>
              <a:ext uri="{FF2B5EF4-FFF2-40B4-BE49-F238E27FC236}">
                <a16:creationId xmlns:a16="http://schemas.microsoft.com/office/drawing/2014/main" id="{2CEBB7DF-4275-4CF4-985B-50DD742AFBA4}"/>
              </a:ext>
            </a:extLst>
          </p:cNvPr>
          <p:cNvSpPr/>
          <p:nvPr/>
        </p:nvSpPr>
        <p:spPr>
          <a:xfrm>
            <a:off x="462088" y="982155"/>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9" name="TextBox 308">
            <a:extLst>
              <a:ext uri="{FF2B5EF4-FFF2-40B4-BE49-F238E27FC236}">
                <a16:creationId xmlns:a16="http://schemas.microsoft.com/office/drawing/2014/main" id="{315119CA-F2CF-46A4-96A6-BE7B951B2594}"/>
              </a:ext>
            </a:extLst>
          </p:cNvPr>
          <p:cNvSpPr txBox="1"/>
          <p:nvPr/>
        </p:nvSpPr>
        <p:spPr>
          <a:xfrm>
            <a:off x="965716" y="1103293"/>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Background &amp; Introduction</a:t>
            </a:r>
          </a:p>
        </p:txBody>
      </p:sp>
      <p:sp>
        <p:nvSpPr>
          <p:cNvPr id="313" name="Rectangle 312">
            <a:extLst>
              <a:ext uri="{FF2B5EF4-FFF2-40B4-BE49-F238E27FC236}">
                <a16:creationId xmlns:a16="http://schemas.microsoft.com/office/drawing/2014/main" id="{80473EB7-E814-4DA0-9BFA-A01172D9F7AE}"/>
              </a:ext>
            </a:extLst>
          </p:cNvPr>
          <p:cNvSpPr/>
          <p:nvPr/>
        </p:nvSpPr>
        <p:spPr>
          <a:xfrm>
            <a:off x="462088" y="2487099"/>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5" name="TextBox 314">
            <a:extLst>
              <a:ext uri="{FF2B5EF4-FFF2-40B4-BE49-F238E27FC236}">
                <a16:creationId xmlns:a16="http://schemas.microsoft.com/office/drawing/2014/main" id="{6749977F-A798-4336-AADB-3D9F43309B44}"/>
              </a:ext>
            </a:extLst>
          </p:cNvPr>
          <p:cNvSpPr txBox="1"/>
          <p:nvPr/>
        </p:nvSpPr>
        <p:spPr>
          <a:xfrm>
            <a:off x="965716" y="2608237"/>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Study System &amp; Methods</a:t>
            </a:r>
          </a:p>
        </p:txBody>
      </p:sp>
      <p:sp>
        <p:nvSpPr>
          <p:cNvPr id="317" name="Rectangle 316">
            <a:extLst>
              <a:ext uri="{FF2B5EF4-FFF2-40B4-BE49-F238E27FC236}">
                <a16:creationId xmlns:a16="http://schemas.microsoft.com/office/drawing/2014/main" id="{5FE808ED-6C0A-4B8D-8680-545A745E8C15}"/>
              </a:ext>
            </a:extLst>
          </p:cNvPr>
          <p:cNvSpPr/>
          <p:nvPr/>
        </p:nvSpPr>
        <p:spPr>
          <a:xfrm>
            <a:off x="462088" y="3992043"/>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9" name="TextBox 318">
            <a:extLst>
              <a:ext uri="{FF2B5EF4-FFF2-40B4-BE49-F238E27FC236}">
                <a16:creationId xmlns:a16="http://schemas.microsoft.com/office/drawing/2014/main" id="{645E0ED7-B145-4F78-85E7-36F0EA68EB73}"/>
              </a:ext>
            </a:extLst>
          </p:cNvPr>
          <p:cNvSpPr txBox="1"/>
          <p:nvPr/>
        </p:nvSpPr>
        <p:spPr>
          <a:xfrm>
            <a:off x="965716" y="4113181"/>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Results</a:t>
            </a:r>
          </a:p>
        </p:txBody>
      </p:sp>
      <p:sp>
        <p:nvSpPr>
          <p:cNvPr id="321" name="Arrow: Down 320">
            <a:extLst>
              <a:ext uri="{FF2B5EF4-FFF2-40B4-BE49-F238E27FC236}">
                <a16:creationId xmlns:a16="http://schemas.microsoft.com/office/drawing/2014/main" id="{7D6E7143-1422-4CDE-B598-B79192A23095}"/>
              </a:ext>
            </a:extLst>
          </p:cNvPr>
          <p:cNvSpPr/>
          <p:nvPr/>
        </p:nvSpPr>
        <p:spPr>
          <a:xfrm>
            <a:off x="2899477" y="3302008"/>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3" name="Arrow: Down 322">
            <a:extLst>
              <a:ext uri="{FF2B5EF4-FFF2-40B4-BE49-F238E27FC236}">
                <a16:creationId xmlns:a16="http://schemas.microsoft.com/office/drawing/2014/main" id="{0E336AA2-0119-45B4-AB57-5BD1771DABDA}"/>
              </a:ext>
            </a:extLst>
          </p:cNvPr>
          <p:cNvSpPr/>
          <p:nvPr/>
        </p:nvSpPr>
        <p:spPr>
          <a:xfrm>
            <a:off x="2912917" y="4810256"/>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25" name="Picture 6" descr="C nutans seed leaving flowerhead Garman farm 040703 I">
            <a:extLst>
              <a:ext uri="{FF2B5EF4-FFF2-40B4-BE49-F238E27FC236}">
                <a16:creationId xmlns:a16="http://schemas.microsoft.com/office/drawing/2014/main" id="{94942AE8-6EB1-4022-A7E5-4F49E3015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7706786" y="982155"/>
            <a:ext cx="3996895" cy="304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TextBox 326">
            <a:extLst>
              <a:ext uri="{FF2B5EF4-FFF2-40B4-BE49-F238E27FC236}">
                <a16:creationId xmlns:a16="http://schemas.microsoft.com/office/drawing/2014/main" id="{FF67C7B4-2103-47F0-B44E-4356CCAEF024}"/>
              </a:ext>
            </a:extLst>
          </p:cNvPr>
          <p:cNvSpPr txBox="1"/>
          <p:nvPr/>
        </p:nvSpPr>
        <p:spPr>
          <a:xfrm>
            <a:off x="10611385" y="3834814"/>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29" name="Picture 6" descr="Image result for carduus acanthoides">
            <a:extLst>
              <a:ext uri="{FF2B5EF4-FFF2-40B4-BE49-F238E27FC236}">
                <a16:creationId xmlns:a16="http://schemas.microsoft.com/office/drawing/2014/main" id="{AF93F480-0611-4A41-8F88-0FF981FA7C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16"/>
          <a:stretch/>
        </p:blipFill>
        <p:spPr bwMode="auto">
          <a:xfrm>
            <a:off x="7706786" y="4206240"/>
            <a:ext cx="2243918" cy="2018947"/>
          </a:xfrm>
          <a:prstGeom prst="rect">
            <a:avLst/>
          </a:prstGeom>
          <a:noFill/>
          <a:extLst>
            <a:ext uri="{909E8E84-426E-40DD-AFC4-6F175D3DCCD1}">
              <a14:hiddenFill xmlns:a14="http://schemas.microsoft.com/office/drawing/2010/main">
                <a:solidFill>
                  <a:srgbClr val="FFFFFF"/>
                </a:solidFill>
              </a14:hiddenFill>
            </a:ext>
          </a:extLst>
        </p:spPr>
      </p:pic>
      <p:sp>
        <p:nvSpPr>
          <p:cNvPr id="331" name="TextBox 330">
            <a:extLst>
              <a:ext uri="{FF2B5EF4-FFF2-40B4-BE49-F238E27FC236}">
                <a16:creationId xmlns:a16="http://schemas.microsoft.com/office/drawing/2014/main" id="{91543A0E-566B-4453-A72F-8B10BD8C03F3}"/>
              </a:ext>
            </a:extLst>
          </p:cNvPr>
          <p:cNvSpPr txBox="1"/>
          <p:nvPr/>
        </p:nvSpPr>
        <p:spPr>
          <a:xfrm>
            <a:off x="8960582" y="6040823"/>
            <a:ext cx="1831483"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a:t>
            </a: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brc.ac.uk</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33" name="Picture 8" descr="Image result for carduus nutans">
            <a:extLst>
              <a:ext uri="{FF2B5EF4-FFF2-40B4-BE49-F238E27FC236}">
                <a16:creationId xmlns:a16="http://schemas.microsoft.com/office/drawing/2014/main" id="{90CD6A2D-530C-4992-998A-0B2FF5E8C1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307" r="16280"/>
          <a:stretch/>
        </p:blipFill>
        <p:spPr bwMode="auto">
          <a:xfrm>
            <a:off x="10161074" y="4206239"/>
            <a:ext cx="1546144" cy="2018947"/>
          </a:xfrm>
          <a:prstGeom prst="rect">
            <a:avLst/>
          </a:prstGeom>
          <a:noFill/>
          <a:extLst>
            <a:ext uri="{909E8E84-426E-40DD-AFC4-6F175D3DCCD1}">
              <a14:hiddenFill xmlns:a14="http://schemas.microsoft.com/office/drawing/2010/main">
                <a:solidFill>
                  <a:srgbClr val="FFFFFF"/>
                </a:solidFill>
              </a14:hiddenFill>
            </a:ext>
          </a:extLst>
        </p:spPr>
      </p:pic>
      <p:sp>
        <p:nvSpPr>
          <p:cNvPr id="335" name="TextBox 334">
            <a:extLst>
              <a:ext uri="{FF2B5EF4-FFF2-40B4-BE49-F238E27FC236}">
                <a16:creationId xmlns:a16="http://schemas.microsoft.com/office/drawing/2014/main" id="{3143853B-1CC9-4A90-BA3F-9088A534AAEC}"/>
              </a:ext>
            </a:extLst>
          </p:cNvPr>
          <p:cNvSpPr txBox="1"/>
          <p:nvPr/>
        </p:nvSpPr>
        <p:spPr>
          <a:xfrm>
            <a:off x="10554073" y="6040823"/>
            <a:ext cx="12169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a:t>
            </a: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hlinkClick r:id="rId6">
                  <a:extLst>
                    <a:ext uri="{A12FA001-AC4F-418D-AE19-62706E023703}">
                      <ahyp:hlinkClr xmlns:ahyp="http://schemas.microsoft.com/office/drawing/2018/hyperlinkcolor" val="tx"/>
                    </a:ext>
                  </a:extLst>
                </a:hlinkClick>
              </a:rPr>
              <a:t>web.ewu.edu</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0607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0C1C637-DA7E-4EF3-A195-EFF3B67777BB}"/>
              </a:ext>
            </a:extLst>
          </p:cNvPr>
          <p:cNvSpPr/>
          <p:nvPr/>
        </p:nvSpPr>
        <p:spPr>
          <a:xfrm>
            <a:off x="1027988" y="2344845"/>
            <a:ext cx="3079469" cy="80037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Understanding how species distributions shift</a:t>
            </a:r>
          </a:p>
        </p:txBody>
      </p:sp>
      <p:sp>
        <p:nvSpPr>
          <p:cNvPr id="59" name="Rectangle 58">
            <a:extLst>
              <a:ext uri="{FF2B5EF4-FFF2-40B4-BE49-F238E27FC236}">
                <a16:creationId xmlns:a16="http://schemas.microsoft.com/office/drawing/2014/main" id="{1F40D12D-A35E-4C12-AD66-43E5C1A236C0}"/>
              </a:ext>
            </a:extLst>
          </p:cNvPr>
          <p:cNvSpPr/>
          <p:nvPr/>
        </p:nvSpPr>
        <p:spPr>
          <a:xfrm>
            <a:off x="1024026" y="3335721"/>
            <a:ext cx="3079469" cy="754117"/>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Understanding gene flow between populations</a:t>
            </a:r>
          </a:p>
        </p:txBody>
      </p:sp>
      <p:sp>
        <p:nvSpPr>
          <p:cNvPr id="60" name="Rectangle 59">
            <a:extLst>
              <a:ext uri="{FF2B5EF4-FFF2-40B4-BE49-F238E27FC236}">
                <a16:creationId xmlns:a16="http://schemas.microsoft.com/office/drawing/2014/main" id="{9AA2EAA4-1028-4896-8F80-D4C094294CFE}"/>
              </a:ext>
            </a:extLst>
          </p:cNvPr>
          <p:cNvSpPr/>
          <p:nvPr/>
        </p:nvSpPr>
        <p:spPr>
          <a:xfrm>
            <a:off x="1024026" y="4280338"/>
            <a:ext cx="3079469" cy="1171903"/>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Making predictions regarding the spread of invasive species</a:t>
            </a:r>
          </a:p>
        </p:txBody>
      </p:sp>
      <p:sp>
        <p:nvSpPr>
          <p:cNvPr id="4" name="TextBox 3">
            <a:extLst>
              <a:ext uri="{FF2B5EF4-FFF2-40B4-BE49-F238E27FC236}">
                <a16:creationId xmlns:a16="http://schemas.microsoft.com/office/drawing/2014/main" id="{EAF53AE0-247B-4213-A1AE-216A96A693E0}"/>
              </a:ext>
            </a:extLst>
          </p:cNvPr>
          <p:cNvSpPr txBox="1"/>
          <p:nvPr/>
        </p:nvSpPr>
        <p:spPr>
          <a:xfrm>
            <a:off x="956336" y="1820703"/>
            <a:ext cx="3425988" cy="430887"/>
          </a:xfrm>
          <a:prstGeom prst="rect">
            <a:avLst/>
          </a:prstGeom>
          <a:noFill/>
        </p:spPr>
        <p:txBody>
          <a:bodyPr wrap="square" rtlCol="0">
            <a:spAutoFit/>
          </a:bodyPr>
          <a:lstStyle/>
          <a:p>
            <a:r>
              <a:rPr lang="en-GB" sz="2200" i="1" dirty="0"/>
              <a:t>We can do a better job of…</a:t>
            </a:r>
          </a:p>
        </p:txBody>
      </p:sp>
      <p:sp>
        <p:nvSpPr>
          <p:cNvPr id="2" name="Rectangle 1">
            <a:extLst>
              <a:ext uri="{FF2B5EF4-FFF2-40B4-BE49-F238E27FC236}">
                <a16:creationId xmlns:a16="http://schemas.microsoft.com/office/drawing/2014/main" id="{C02CA7CD-A483-4DF7-8686-DB57FB9EB934}"/>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5D4738DF-B075-4203-B0C9-8C287E98DC59}"/>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6" name="Rectangle 5">
            <a:extLst>
              <a:ext uri="{FF2B5EF4-FFF2-40B4-BE49-F238E27FC236}">
                <a16:creationId xmlns:a16="http://schemas.microsoft.com/office/drawing/2014/main" id="{BB5EF125-08BD-4AA4-8046-0C9D731BF0B1}"/>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80181A26-B3CE-4710-86F9-D8F5C391BD20}"/>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D0BD7E61-34A8-4FBE-BC15-32C330AF32DF}"/>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0B5845A-71B5-4576-A59D-4CC4CF34A33C}"/>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2AED7FF8-ADB1-4795-BBF9-98C39D8ECFB6}"/>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Rectangle 84">
            <a:extLst>
              <a:ext uri="{FF2B5EF4-FFF2-40B4-BE49-F238E27FC236}">
                <a16:creationId xmlns:a16="http://schemas.microsoft.com/office/drawing/2014/main" id="{5349FF05-3CB4-48D9-9032-708E0005BD48}"/>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ectangle 86">
            <a:extLst>
              <a:ext uri="{FF2B5EF4-FFF2-40B4-BE49-F238E27FC236}">
                <a16:creationId xmlns:a16="http://schemas.microsoft.com/office/drawing/2014/main" id="{50FD5855-7ADD-43C2-9619-20C4B9D4B81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Rectangle 88">
            <a:extLst>
              <a:ext uri="{FF2B5EF4-FFF2-40B4-BE49-F238E27FC236}">
                <a16:creationId xmlns:a16="http://schemas.microsoft.com/office/drawing/2014/main" id="{F6BA645C-FD81-4ECB-B095-214BA2F69B04}"/>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ectangle 90">
            <a:extLst>
              <a:ext uri="{FF2B5EF4-FFF2-40B4-BE49-F238E27FC236}">
                <a16:creationId xmlns:a16="http://schemas.microsoft.com/office/drawing/2014/main" id="{A5D1EA8D-76E5-4FAF-A344-38BDB6F2E755}"/>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ectangle 92">
            <a:extLst>
              <a:ext uri="{FF2B5EF4-FFF2-40B4-BE49-F238E27FC236}">
                <a16:creationId xmlns:a16="http://schemas.microsoft.com/office/drawing/2014/main" id="{264E46A5-8B09-4BE8-888C-7B7AC0023642}"/>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Rectangle 94">
            <a:extLst>
              <a:ext uri="{FF2B5EF4-FFF2-40B4-BE49-F238E27FC236}">
                <a16:creationId xmlns:a16="http://schemas.microsoft.com/office/drawing/2014/main" id="{E1D2F646-3BF2-40AD-ABA4-F49295D3A0A5}"/>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A8D50C3F-2C94-4153-B4B7-92177CAB0751}"/>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63B1FC9-A3F5-418A-A953-4618E3DF9F1F}"/>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2FE3F7F9-5B79-45BF-8D9C-50D3BDE8801E}"/>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30520254-8B31-4DEE-BDDB-1F9848278B2C}"/>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523A9D91-148E-410C-A3AF-57D8EF3F960D}"/>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56D576DD-0903-4466-B21C-CA90CD25F002}"/>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26E11211-1302-4844-B82D-EAAE7211681C}"/>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45A98999-BC35-4951-8B49-04E56AF597C5}"/>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15F248AC-0B5B-4EA1-AC64-8CBDEEC90B7E}"/>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AA00F737-DC3E-48FC-BFAC-0E5B0A7C922A}"/>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C449D133-C4CF-481A-9D9A-5FBB7B8BADC4}"/>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585142B6-D9D4-45BD-A1FC-64CCA8FD018E}"/>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7D77B9A5-F2CB-47F7-9961-ED2DCB828C21}"/>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79F71AC0-E453-4140-912A-CF10E5078E11}"/>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AF955A4C-495E-4400-BEC1-AB5B786807ED}"/>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A34C8B2-DB88-4B48-9170-889FC8DC230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DCD3DCBB-7A9F-4FBB-9BE4-7FED753CD2A9}"/>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86332109-FC83-45FF-A133-94B34995F034}"/>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16EB75EE-5F59-49D1-A00E-E2195CE316E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A6C7F67F-DB49-4115-A085-DC04FEB7CB2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3E3899DB-821B-48A2-902F-865DC9BED4BD}"/>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892CD1DE-C788-4B33-B44F-D80DDEF1CEEC}"/>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EC440C8E-0F13-4518-AE2C-FB6D26C32C6B}"/>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1E5AAB9-2DF3-4A5E-A629-4D157DE54855}"/>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FB85CA6-9EB8-4EA5-89E6-1FC3AB15246E}"/>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38F69873-168F-415A-9285-376693ECD61C}"/>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D99C6741-3970-43C3-ABC0-3BD2CBFF2E39}"/>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6345AE28-FE82-4C7F-B700-787B17F0C6DE}"/>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F7D0E693-4736-4D59-A65C-5D52546AEE3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1B77D1C7-B9F7-43A6-B2C9-A7FF6DC681E2}"/>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02CACB6C-0BA1-407A-9551-21C41DFD241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E3E75C08-EE83-4114-9304-44BC9BCCE18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2FFF97FA-4144-4648-B0A7-72266E6DCDB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6470331A-D6B8-4E8F-B5C3-14B10F7767D7}"/>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BFBDE5CF-181D-449E-9596-F1D355DBCC48}"/>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BC13157F-811D-46A7-BD00-34C7FBA4DDF3}"/>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AEB1D56-D606-4485-9D12-704352DACCE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4965AFC9-EBDF-4F4C-996C-B5E22B621033}"/>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TextBox 178">
            <a:extLst>
              <a:ext uri="{FF2B5EF4-FFF2-40B4-BE49-F238E27FC236}">
                <a16:creationId xmlns:a16="http://schemas.microsoft.com/office/drawing/2014/main" id="{FC1A0F96-67C1-4820-8B95-59D4561DBB24}"/>
              </a:ext>
            </a:extLst>
          </p:cNvPr>
          <p:cNvSpPr txBox="1"/>
          <p:nvPr/>
        </p:nvSpPr>
        <p:spPr>
          <a:xfrm>
            <a:off x="1003750" y="602265"/>
            <a:ext cx="6299200" cy="830997"/>
          </a:xfrm>
          <a:prstGeom prst="rect">
            <a:avLst/>
          </a:prstGeom>
          <a:noFill/>
        </p:spPr>
        <p:txBody>
          <a:bodyPr wrap="square" rtlCol="0">
            <a:spAutoFit/>
          </a:bodyPr>
          <a:lstStyle/>
          <a:p>
            <a:r>
              <a:rPr lang="en-GB" sz="4800" dirty="0"/>
              <a:t>Why quantify dispersal?</a:t>
            </a:r>
          </a:p>
        </p:txBody>
      </p:sp>
    </p:spTree>
    <p:extLst>
      <p:ext uri="{BB962C8B-B14F-4D97-AF65-F5344CB8AC3E}">
        <p14:creationId xmlns:p14="http://schemas.microsoft.com/office/powerpoint/2010/main" val="37329774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FAD8F1-38A8-4DC3-962F-26F7FC42D791}"/>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0D34D6BD-50CC-4B1D-8D5B-037A260279EC}"/>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8BD1941B-87BB-4BD8-BDBB-A08C940292D5}"/>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62DC0966-74D0-4687-A136-6004BB2ED677}"/>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9977D047-225E-4E02-95ED-DF313D6A9948}"/>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C0BC19B-BC71-4BCD-B5F1-6CCC3A1B21F8}"/>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8DC55393-A0B0-4228-9943-D57D2C812399}"/>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0928FB8D-709B-4589-A8F9-E08EC95D4DF3}"/>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A4E43018-720C-4C96-9EBC-63DFAA1D0C63}"/>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41A3AA6C-BD0D-42CD-80F3-290AB1F58325}"/>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FD59013A-AD08-473A-95F3-C3ED32D6A571}"/>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E8D0B28D-1B06-4996-8FAC-D37CD71FBE8E}"/>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3331CC3A-732E-4A09-8F5C-E8DBD2A5CADE}"/>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532A7597-F85D-4DFE-B395-848B6C9AD652}"/>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2A357F75-B734-476D-B1C9-2D5E094D8238}"/>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0B2D01E9-30CA-48B9-A207-93360B9A89E6}"/>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3C5B73AE-86A9-493D-B21F-F17101A5C9EC}"/>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6DE1EFA2-C176-4083-819A-CBBEF544246E}"/>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06E3763D-6ED6-4642-BA94-5FE433A0C3A9}"/>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A58D4092-AEB7-47F3-BB51-96981E26DD8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6ED1F326-3434-41E0-B9D2-E3CD835B2468}"/>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F704A805-24E1-4229-96FB-4D402A1EF4C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6FA66C6C-18D2-42A6-B229-911E37DEF4C5}"/>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BFB390B5-9D9C-4CC3-80E7-D15C493788D2}"/>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BE2887B1-F2C7-4448-8AE2-857C322A89F4}"/>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6C335A2C-C2BE-4981-840B-E933581CC197}"/>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EABDC89A-AA2E-4897-A04B-0ED61E002B05}"/>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8CC0F429-3781-4498-9486-DD664BCEA710}"/>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506957A8-8ABA-4F16-99A5-BEA9AEA24747}"/>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29CE3281-B42F-42F7-BCB1-93A25AD6B574}"/>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D1D859BA-97C2-468B-9470-C6C065591815}"/>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A6891C68-D9C9-4378-BDDF-2EEF83D14F77}"/>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8E1A0F26-D30B-4F32-B4EC-2944CE8A8AAC}"/>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579EE707-320D-4986-BA4B-80DA0F03613A}"/>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B618F021-BF5E-4CFB-91B0-3C3CE59F7102}"/>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52B58788-871A-4C6B-8722-EA9812F8D5CD}"/>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FBDD2783-4EDC-4254-A08A-32CF14F25269}"/>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5BC08C30-E997-417E-ACF3-17CD1626F6B6}"/>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6C869CC2-E189-4455-9E3E-DD36C0E1837F}"/>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A9450A5A-A388-457C-B669-48E23100EE05}"/>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AE2F233F-DCC1-4872-848A-3C7A4F6F1A2A}"/>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2DA7AE3A-2D79-407D-8333-09E975AE6A7A}"/>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763844CA-6A90-4DD5-AA73-307696E295AF}"/>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11566318-66AF-4612-B4FF-6DF4117B2B3D}"/>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B38C85BD-4562-4A0E-BD64-08E7E958BBC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C7105F60-8817-435C-9556-6E977908D79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31907F35-3034-41BA-9F4E-B19BE4CF062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DF0D5AFA-AE09-4F7D-9234-793E68C34FF0}"/>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7AA95374-A866-43E8-A404-3576063BCA68}"/>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B5BA2A09-7F2B-4290-BECB-DE4A021B9172}"/>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59650149-C717-4064-9268-C8E72ECDE4B5}"/>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03D9B3B0-AB8B-40AC-876B-084D5ED9E71E}"/>
              </a:ext>
            </a:extLst>
          </p:cNvPr>
          <p:cNvSpPr txBox="1"/>
          <p:nvPr/>
        </p:nvSpPr>
        <p:spPr>
          <a:xfrm>
            <a:off x="7135925" y="1865827"/>
            <a:ext cx="4683873" cy="2123658"/>
          </a:xfrm>
          <a:prstGeom prst="rect">
            <a:avLst/>
          </a:prstGeom>
          <a:noFill/>
        </p:spPr>
        <p:txBody>
          <a:bodyPr wrap="square" rtlCol="0">
            <a:spAutoFit/>
          </a:bodyPr>
          <a:lstStyle/>
          <a:p>
            <a:r>
              <a:rPr lang="en-GB" sz="2100" dirty="0"/>
              <a:t>This is the first study to examine the distributions of seed release heights over the entire plant for </a:t>
            </a:r>
            <a:r>
              <a:rPr lang="en-GB" sz="2100" i="1" dirty="0"/>
              <a:t>C. nutans</a:t>
            </a:r>
            <a:r>
              <a:rPr lang="en-GB" sz="2100" dirty="0"/>
              <a:t> and </a:t>
            </a:r>
            <a:r>
              <a:rPr lang="en-GB" sz="2100" i="1" dirty="0"/>
              <a:t>C. </a:t>
            </a:r>
            <a:r>
              <a:rPr lang="en-GB" sz="2100" i="1" dirty="0" err="1"/>
              <a:t>acanthoides</a:t>
            </a:r>
            <a:r>
              <a:rPr lang="en-GB" sz="2100" i="1" dirty="0"/>
              <a:t>, </a:t>
            </a:r>
            <a:r>
              <a:rPr lang="en-GB" sz="2100" dirty="0"/>
              <a:t>and how warming affects those distributions.</a:t>
            </a:r>
          </a:p>
          <a:p>
            <a:endParaRPr lang="en-GB" sz="2200" dirty="0"/>
          </a:p>
        </p:txBody>
      </p:sp>
      <p:sp>
        <p:nvSpPr>
          <p:cNvPr id="6" name="TextBox 5">
            <a:extLst>
              <a:ext uri="{FF2B5EF4-FFF2-40B4-BE49-F238E27FC236}">
                <a16:creationId xmlns:a16="http://schemas.microsoft.com/office/drawing/2014/main" id="{0DCDB6DA-5911-4009-89B7-CA1A8557F3C2}"/>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4" name="TextBox 3">
            <a:extLst>
              <a:ext uri="{FF2B5EF4-FFF2-40B4-BE49-F238E27FC236}">
                <a16:creationId xmlns:a16="http://schemas.microsoft.com/office/drawing/2014/main" id="{BD706388-DB38-4F91-B530-114E53765EBE}"/>
              </a:ext>
            </a:extLst>
          </p:cNvPr>
          <p:cNvSpPr txBox="1"/>
          <p:nvPr/>
        </p:nvSpPr>
        <p:spPr>
          <a:xfrm>
            <a:off x="1003749" y="602265"/>
            <a:ext cx="8473737" cy="830997"/>
          </a:xfrm>
          <a:prstGeom prst="rect">
            <a:avLst/>
          </a:prstGeom>
          <a:noFill/>
        </p:spPr>
        <p:txBody>
          <a:bodyPr wrap="square" rtlCol="0">
            <a:spAutoFit/>
          </a:bodyPr>
          <a:lstStyle/>
          <a:p>
            <a:r>
              <a:rPr lang="en-GB" sz="4800" dirty="0"/>
              <a:t>How warming affects height…</a:t>
            </a:r>
          </a:p>
        </p:txBody>
      </p:sp>
      <p:pic>
        <p:nvPicPr>
          <p:cNvPr id="58" name="Picture 57" descr="Chart, line chart&#10;&#10;Description automatically generated">
            <a:extLst>
              <a:ext uri="{FF2B5EF4-FFF2-40B4-BE49-F238E27FC236}">
                <a16:creationId xmlns:a16="http://schemas.microsoft.com/office/drawing/2014/main" id="{53E1B9D2-7BAF-4CBE-80EF-488AA9D536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995" y="1794250"/>
            <a:ext cx="6113874" cy="4204214"/>
          </a:xfrm>
          <a:prstGeom prst="rect">
            <a:avLst/>
          </a:prstGeom>
        </p:spPr>
      </p:pic>
    </p:spTree>
    <p:extLst>
      <p:ext uri="{BB962C8B-B14F-4D97-AF65-F5344CB8AC3E}">
        <p14:creationId xmlns:p14="http://schemas.microsoft.com/office/powerpoint/2010/main" val="17120942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FAD8F1-38A8-4DC3-962F-26F7FC42D791}"/>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0D34D6BD-50CC-4B1D-8D5B-037A260279EC}"/>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8BD1941B-87BB-4BD8-BDBB-A08C940292D5}"/>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62DC0966-74D0-4687-A136-6004BB2ED677}"/>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9977D047-225E-4E02-95ED-DF313D6A9948}"/>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C0BC19B-BC71-4BCD-B5F1-6CCC3A1B21F8}"/>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8DC55393-A0B0-4228-9943-D57D2C812399}"/>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0928FB8D-709B-4589-A8F9-E08EC95D4DF3}"/>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A4E43018-720C-4C96-9EBC-63DFAA1D0C63}"/>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41A3AA6C-BD0D-42CD-80F3-290AB1F58325}"/>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FD59013A-AD08-473A-95F3-C3ED32D6A571}"/>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E8D0B28D-1B06-4996-8FAC-D37CD71FBE8E}"/>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3331CC3A-732E-4A09-8F5C-E8DBD2A5CADE}"/>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532A7597-F85D-4DFE-B395-848B6C9AD652}"/>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2A357F75-B734-476D-B1C9-2D5E094D8238}"/>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0B2D01E9-30CA-48B9-A207-93360B9A89E6}"/>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3C5B73AE-86A9-493D-B21F-F17101A5C9EC}"/>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6DE1EFA2-C176-4083-819A-CBBEF544246E}"/>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06E3763D-6ED6-4642-BA94-5FE433A0C3A9}"/>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A58D4092-AEB7-47F3-BB51-96981E26DD8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6ED1F326-3434-41E0-B9D2-E3CD835B2468}"/>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F704A805-24E1-4229-96FB-4D402A1EF4C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6FA66C6C-18D2-42A6-B229-911E37DEF4C5}"/>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BFB390B5-9D9C-4CC3-80E7-D15C493788D2}"/>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BE2887B1-F2C7-4448-8AE2-857C322A89F4}"/>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6C335A2C-C2BE-4981-840B-E933581CC197}"/>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EABDC89A-AA2E-4897-A04B-0ED61E002B05}"/>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8CC0F429-3781-4498-9486-DD664BCEA710}"/>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506957A8-8ABA-4F16-99A5-BEA9AEA24747}"/>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29CE3281-B42F-42F7-BCB1-93A25AD6B574}"/>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D1D859BA-97C2-468B-9470-C6C065591815}"/>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A6891C68-D9C9-4378-BDDF-2EEF83D14F77}"/>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8E1A0F26-D30B-4F32-B4EC-2944CE8A8AAC}"/>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579EE707-320D-4986-BA4B-80DA0F03613A}"/>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B618F021-BF5E-4CFB-91B0-3C3CE59F7102}"/>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52B58788-871A-4C6B-8722-EA9812F8D5CD}"/>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FBDD2783-4EDC-4254-A08A-32CF14F25269}"/>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5BC08C30-E997-417E-ACF3-17CD1626F6B6}"/>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6C869CC2-E189-4455-9E3E-DD36C0E1837F}"/>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A9450A5A-A388-457C-B669-48E23100EE05}"/>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AE2F233F-DCC1-4872-848A-3C7A4F6F1A2A}"/>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2DA7AE3A-2D79-407D-8333-09E975AE6A7A}"/>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763844CA-6A90-4DD5-AA73-307696E295AF}"/>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11566318-66AF-4612-B4FF-6DF4117B2B3D}"/>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B38C85BD-4562-4A0E-BD64-08E7E958BBC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C7105F60-8817-435C-9556-6E977908D79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31907F35-3034-41BA-9F4E-B19BE4CF062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DF0D5AFA-AE09-4F7D-9234-793E68C34FF0}"/>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7AA95374-A866-43E8-A404-3576063BCA68}"/>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B5BA2A09-7F2B-4290-BECB-DE4A021B9172}"/>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59650149-C717-4064-9268-C8E72ECDE4B5}"/>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03D9B3B0-AB8B-40AC-876B-084D5ED9E71E}"/>
              </a:ext>
            </a:extLst>
          </p:cNvPr>
          <p:cNvSpPr txBox="1"/>
          <p:nvPr/>
        </p:nvSpPr>
        <p:spPr>
          <a:xfrm>
            <a:off x="7135925" y="1865827"/>
            <a:ext cx="4683873" cy="3662541"/>
          </a:xfrm>
          <a:prstGeom prst="rect">
            <a:avLst/>
          </a:prstGeom>
          <a:noFill/>
        </p:spPr>
        <p:txBody>
          <a:bodyPr wrap="square" rtlCol="0">
            <a:spAutoFit/>
          </a:bodyPr>
          <a:lstStyle/>
          <a:p>
            <a:r>
              <a:rPr lang="en-GB" sz="2100" dirty="0"/>
              <a:t>This is the first study to examine the distributions of seed release heights over the entire plant for </a:t>
            </a:r>
            <a:r>
              <a:rPr lang="en-GB" sz="2100" i="1" dirty="0"/>
              <a:t>C. nutans</a:t>
            </a:r>
            <a:r>
              <a:rPr lang="en-GB" sz="2100" dirty="0"/>
              <a:t> and </a:t>
            </a:r>
            <a:r>
              <a:rPr lang="en-GB" sz="2100" i="1" dirty="0"/>
              <a:t>C. </a:t>
            </a:r>
            <a:r>
              <a:rPr lang="en-GB" sz="2100" i="1" dirty="0" err="1"/>
              <a:t>acanthoides</a:t>
            </a:r>
            <a:r>
              <a:rPr lang="en-GB" sz="2100" i="1" dirty="0"/>
              <a:t>, </a:t>
            </a:r>
            <a:r>
              <a:rPr lang="en-GB" sz="2100" dirty="0"/>
              <a:t>and how warming affects those distributions.</a:t>
            </a:r>
          </a:p>
          <a:p>
            <a:endParaRPr lang="en-GB" sz="2100" dirty="0"/>
          </a:p>
          <a:p>
            <a:r>
              <a:rPr lang="en-GB" sz="2100" dirty="0"/>
              <a:t>Our results show that warming shifts both distributions to the right, increasing seed release heights (and mean seed release height).</a:t>
            </a:r>
            <a:endParaRPr lang="en-GB" sz="2200" dirty="0"/>
          </a:p>
          <a:p>
            <a:endParaRPr lang="en-GB" sz="2200" dirty="0"/>
          </a:p>
        </p:txBody>
      </p:sp>
      <p:sp>
        <p:nvSpPr>
          <p:cNvPr id="6" name="TextBox 5">
            <a:extLst>
              <a:ext uri="{FF2B5EF4-FFF2-40B4-BE49-F238E27FC236}">
                <a16:creationId xmlns:a16="http://schemas.microsoft.com/office/drawing/2014/main" id="{0DCDB6DA-5911-4009-89B7-CA1A8557F3C2}"/>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4" name="TextBox 3">
            <a:extLst>
              <a:ext uri="{FF2B5EF4-FFF2-40B4-BE49-F238E27FC236}">
                <a16:creationId xmlns:a16="http://schemas.microsoft.com/office/drawing/2014/main" id="{BD706388-DB38-4F91-B530-114E53765EBE}"/>
              </a:ext>
            </a:extLst>
          </p:cNvPr>
          <p:cNvSpPr txBox="1"/>
          <p:nvPr/>
        </p:nvSpPr>
        <p:spPr>
          <a:xfrm>
            <a:off x="1003749" y="602265"/>
            <a:ext cx="8473737" cy="830997"/>
          </a:xfrm>
          <a:prstGeom prst="rect">
            <a:avLst/>
          </a:prstGeom>
          <a:noFill/>
        </p:spPr>
        <p:txBody>
          <a:bodyPr wrap="square" rtlCol="0">
            <a:spAutoFit/>
          </a:bodyPr>
          <a:lstStyle/>
          <a:p>
            <a:r>
              <a:rPr lang="en-GB" sz="4800" dirty="0"/>
              <a:t>How warming affects height…</a:t>
            </a:r>
          </a:p>
        </p:txBody>
      </p:sp>
      <p:pic>
        <p:nvPicPr>
          <p:cNvPr id="64" name="Picture 63" descr="Chart, line chart&#10;&#10;Description automatically generated">
            <a:extLst>
              <a:ext uri="{FF2B5EF4-FFF2-40B4-BE49-F238E27FC236}">
                <a16:creationId xmlns:a16="http://schemas.microsoft.com/office/drawing/2014/main" id="{05E33AF8-EE24-4DE1-BAEB-FE48A97B18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995" y="1794250"/>
            <a:ext cx="6113874" cy="4204214"/>
          </a:xfrm>
          <a:prstGeom prst="rect">
            <a:avLst/>
          </a:prstGeom>
        </p:spPr>
      </p:pic>
      <p:cxnSp>
        <p:nvCxnSpPr>
          <p:cNvPr id="66" name="Straight Arrow Connector 65">
            <a:extLst>
              <a:ext uri="{FF2B5EF4-FFF2-40B4-BE49-F238E27FC236}">
                <a16:creationId xmlns:a16="http://schemas.microsoft.com/office/drawing/2014/main" id="{1ADEC6E6-9680-426D-A7D0-C0AC3FCCF999}"/>
              </a:ext>
            </a:extLst>
          </p:cNvPr>
          <p:cNvCxnSpPr>
            <a:cxnSpLocks/>
          </p:cNvCxnSpPr>
          <p:nvPr/>
        </p:nvCxnSpPr>
        <p:spPr>
          <a:xfrm>
            <a:off x="3283980" y="5307655"/>
            <a:ext cx="56907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C729A46F-DAF9-4417-8417-204346478FF1}"/>
              </a:ext>
            </a:extLst>
          </p:cNvPr>
          <p:cNvCxnSpPr>
            <a:cxnSpLocks/>
          </p:cNvCxnSpPr>
          <p:nvPr/>
        </p:nvCxnSpPr>
        <p:spPr>
          <a:xfrm>
            <a:off x="3542411" y="3429000"/>
            <a:ext cx="56907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2097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EF6517-57CF-4882-9462-3C69982C9CAA}"/>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DD667D1-FAF6-4ABB-8C9B-59FC8F96CB49}"/>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7" name="Rectangle 16">
            <a:extLst>
              <a:ext uri="{FF2B5EF4-FFF2-40B4-BE49-F238E27FC236}">
                <a16:creationId xmlns:a16="http://schemas.microsoft.com/office/drawing/2014/main" id="{168EB533-CAD2-4F2F-A0AC-034FA1A0607D}"/>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C7F71F2-2010-428A-8B61-2A9FF6E1D9C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53DFEB6-5421-40AB-BB45-A3A8BA310877}"/>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F4D12EE-C2FE-4C01-8FFE-FD99F0611AA3}"/>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ED24E20-4F12-4B03-8077-173DAAA660EE}"/>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DA42C74-340F-4636-ABA6-5438E64E0937}"/>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E385CE66-B5E0-42FF-A139-AF64EBBBA84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351FE653-E354-4B74-8D4C-898716101BF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2534123D-640C-4872-B032-4F7BAE7E8C2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CBA1A6D8-3E42-4703-A4C3-B273F7C18E2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CD4E7551-5695-4893-B3D5-EDDA9D73E3A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76CCB7A-FFF4-4A58-9423-E647D2ECB54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8F3DE913-5382-4AE2-A3E9-EE3B6561BE4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CF3F2B11-A9A6-4B0B-9740-AC008D343A33}"/>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BE30F609-70A8-4D8A-9936-781E9499AE5F}"/>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C5201F6-CF2F-422F-9E57-87915D201001}"/>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95AEF224-2E19-4167-A8CB-44A76B446905}"/>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C198C8CE-3768-4A51-A99E-8EBE4AF3895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52E9E2FD-0AD6-4E2A-A8BC-E18FB76AF88F}"/>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FDF43D37-6EE2-4338-BBAF-5B146482477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CE296FA-0234-476D-B521-A6806E84F7F6}"/>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0974E01C-3E1E-480F-9FB8-B1B8D1155DFF}"/>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D8EAFE08-438B-480B-8978-44819AC26760}"/>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CA633415-DE97-42DA-8331-DB87B82FD71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91E9450C-5361-48FB-A612-B1B79DE1ACCD}"/>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AB6C738E-D7B0-4BEC-895D-4E5B164BAE2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CABD591-038D-451A-AB93-914A9751FE6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5190E503-7D33-4B0B-B06A-3C8638B70F6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48D2F9F9-E64A-48EA-BE30-2FF1BF1E20B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99639866-C591-41E2-A1E5-B2D6DB273B4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D6C0A979-369B-4E52-9635-4855F09E03C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66A6DD01-5B12-4A09-97FA-400C6C75FF7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127BF1B8-E0B7-4491-B28F-43717F273AB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031FADF0-1854-4130-92C8-5D26FC35918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4DBE04D3-1DB2-40A1-B02D-0A02F50C71A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B214329F-0F13-4887-8ACB-BA11524196C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DEE2CBEF-893E-4229-B216-EBC64F989998}"/>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17F760AB-524D-465F-95CA-187113EBF28B}"/>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8E543915-B18D-4F4D-8EAE-7CD10DD40B32}"/>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76CA78C5-CCBE-4D9B-81DD-B8BA376EB0E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84570FF4-1BD4-43EB-818C-2EEC308BDB7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29C4D4DB-F8FA-496C-834B-C9FEA034ECD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BB09F51F-207D-48FC-862D-605FF41C2D3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D621D71C-D3C4-4D05-970A-8D156DE317E5}"/>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B4CCD52C-21D4-41AB-8B42-682FC800094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071FB3F8-D9B1-4616-9C0A-D478A2D969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DE926D99-8DF1-4B25-AB2C-8DD7FA726E9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15510BDD-270B-4134-BC8F-86678EAF5231}"/>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2D7BF194-B82F-4627-ABC0-10BD276037B4}"/>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5192F24E-442A-424A-96D0-1EC7BC9244C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C30A15C-0594-4F0B-883C-6EA4AAE3722D}"/>
              </a:ext>
            </a:extLst>
          </p:cNvPr>
          <p:cNvSpPr txBox="1"/>
          <p:nvPr/>
        </p:nvSpPr>
        <p:spPr>
          <a:xfrm>
            <a:off x="1003749" y="602265"/>
            <a:ext cx="8473737" cy="830997"/>
          </a:xfrm>
          <a:prstGeom prst="rect">
            <a:avLst/>
          </a:prstGeom>
          <a:noFill/>
        </p:spPr>
        <p:txBody>
          <a:bodyPr wrap="square" rtlCol="0">
            <a:spAutoFit/>
          </a:bodyPr>
          <a:lstStyle/>
          <a:p>
            <a:r>
              <a:rPr lang="en-GB" sz="4800" dirty="0"/>
              <a:t>… and overall dispersal</a:t>
            </a:r>
          </a:p>
        </p:txBody>
      </p:sp>
      <p:sp>
        <p:nvSpPr>
          <p:cNvPr id="7" name="TextBox 6">
            <a:extLst>
              <a:ext uri="{FF2B5EF4-FFF2-40B4-BE49-F238E27FC236}">
                <a16:creationId xmlns:a16="http://schemas.microsoft.com/office/drawing/2014/main" id="{60CB6DA8-F564-43B4-AFFF-576906ABD4E5}"/>
              </a:ext>
            </a:extLst>
          </p:cNvPr>
          <p:cNvSpPr txBox="1"/>
          <p:nvPr/>
        </p:nvSpPr>
        <p:spPr>
          <a:xfrm>
            <a:off x="7135925" y="1865827"/>
            <a:ext cx="4683873" cy="769441"/>
          </a:xfrm>
          <a:prstGeom prst="rect">
            <a:avLst/>
          </a:prstGeom>
          <a:noFill/>
        </p:spPr>
        <p:txBody>
          <a:bodyPr wrap="square" rtlCol="0">
            <a:spAutoFit/>
          </a:bodyPr>
          <a:lstStyle/>
          <a:p>
            <a:r>
              <a:rPr lang="en-GB" sz="2200" dirty="0"/>
              <a:t>As was seen in previous studies, warming changes the dispersal kernel.</a:t>
            </a:r>
          </a:p>
        </p:txBody>
      </p:sp>
      <p:pic>
        <p:nvPicPr>
          <p:cNvPr id="57" name="Picture 56" descr="Chart, line chart&#10;&#10;Description automatically generated">
            <a:extLst>
              <a:ext uri="{FF2B5EF4-FFF2-40B4-BE49-F238E27FC236}">
                <a16:creationId xmlns:a16="http://schemas.microsoft.com/office/drawing/2014/main" id="{19260DEE-D89E-49B6-94F1-44D8EEFD7C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995" y="1792819"/>
            <a:ext cx="6114727" cy="4204800"/>
          </a:xfrm>
          <a:prstGeom prst="rect">
            <a:avLst/>
          </a:prstGeom>
        </p:spPr>
      </p:pic>
    </p:spTree>
    <p:extLst>
      <p:ext uri="{BB962C8B-B14F-4D97-AF65-F5344CB8AC3E}">
        <p14:creationId xmlns:p14="http://schemas.microsoft.com/office/powerpoint/2010/main" val="32674276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9" name="Picture 58" descr="Chart, line chart&#10;&#10;Description automatically generated">
            <a:extLst>
              <a:ext uri="{FF2B5EF4-FFF2-40B4-BE49-F238E27FC236}">
                <a16:creationId xmlns:a16="http://schemas.microsoft.com/office/drawing/2014/main" id="{45B0BA52-E612-43CC-BBFE-5A74A2BEAE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995" y="1792819"/>
            <a:ext cx="6114727" cy="4204800"/>
          </a:xfrm>
          <a:prstGeom prst="rect">
            <a:avLst/>
          </a:prstGeom>
        </p:spPr>
      </p:pic>
      <p:sp>
        <p:nvSpPr>
          <p:cNvPr id="2" name="Rectangle 1">
            <a:extLst>
              <a:ext uri="{FF2B5EF4-FFF2-40B4-BE49-F238E27FC236}">
                <a16:creationId xmlns:a16="http://schemas.microsoft.com/office/drawing/2014/main" id="{00EF6517-57CF-4882-9462-3C69982C9CAA}"/>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DD667D1-FAF6-4ABB-8C9B-59FC8F96CB49}"/>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7" name="Rectangle 16">
            <a:extLst>
              <a:ext uri="{FF2B5EF4-FFF2-40B4-BE49-F238E27FC236}">
                <a16:creationId xmlns:a16="http://schemas.microsoft.com/office/drawing/2014/main" id="{168EB533-CAD2-4F2F-A0AC-034FA1A0607D}"/>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C7F71F2-2010-428A-8B61-2A9FF6E1D9C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53DFEB6-5421-40AB-BB45-A3A8BA310877}"/>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F4D12EE-C2FE-4C01-8FFE-FD99F0611AA3}"/>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ED24E20-4F12-4B03-8077-173DAAA660EE}"/>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DA42C74-340F-4636-ABA6-5438E64E0937}"/>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E385CE66-B5E0-42FF-A139-AF64EBBBA84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351FE653-E354-4B74-8D4C-898716101BF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2534123D-640C-4872-B032-4F7BAE7E8C2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CBA1A6D8-3E42-4703-A4C3-B273F7C18E2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CD4E7551-5695-4893-B3D5-EDDA9D73E3A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76CCB7A-FFF4-4A58-9423-E647D2ECB54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8F3DE913-5382-4AE2-A3E9-EE3B6561BE4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CF3F2B11-A9A6-4B0B-9740-AC008D343A33}"/>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BE30F609-70A8-4D8A-9936-781E9499AE5F}"/>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C5201F6-CF2F-422F-9E57-87915D201001}"/>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95AEF224-2E19-4167-A8CB-44A76B446905}"/>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C198C8CE-3768-4A51-A99E-8EBE4AF3895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52E9E2FD-0AD6-4E2A-A8BC-E18FB76AF88F}"/>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FDF43D37-6EE2-4338-BBAF-5B146482477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CE296FA-0234-476D-B521-A6806E84F7F6}"/>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0974E01C-3E1E-480F-9FB8-B1B8D1155DFF}"/>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D8EAFE08-438B-480B-8978-44819AC26760}"/>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CA633415-DE97-42DA-8331-DB87B82FD71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91E9450C-5361-48FB-A612-B1B79DE1ACCD}"/>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AB6C738E-D7B0-4BEC-895D-4E5B164BAE2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CABD591-038D-451A-AB93-914A9751FE6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5190E503-7D33-4B0B-B06A-3C8638B70F6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48D2F9F9-E64A-48EA-BE30-2FF1BF1E20B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99639866-C591-41E2-A1E5-B2D6DB273B4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D6C0A979-369B-4E52-9635-4855F09E03C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66A6DD01-5B12-4A09-97FA-400C6C75FF7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127BF1B8-E0B7-4491-B28F-43717F273AB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031FADF0-1854-4130-92C8-5D26FC35918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4DBE04D3-1DB2-40A1-B02D-0A02F50C71A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B214329F-0F13-4887-8ACB-BA11524196C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DEE2CBEF-893E-4229-B216-EBC64F989998}"/>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17F760AB-524D-465F-95CA-187113EBF28B}"/>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8E543915-B18D-4F4D-8EAE-7CD10DD40B32}"/>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76CA78C5-CCBE-4D9B-81DD-B8BA376EB0E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84570FF4-1BD4-43EB-818C-2EEC308BDB7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29C4D4DB-F8FA-496C-834B-C9FEA034ECD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BB09F51F-207D-48FC-862D-605FF41C2D3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D621D71C-D3C4-4D05-970A-8D156DE317E5}"/>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B4CCD52C-21D4-41AB-8B42-682FC800094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071FB3F8-D9B1-4616-9C0A-D478A2D969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DE926D99-8DF1-4B25-AB2C-8DD7FA726E9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15510BDD-270B-4134-BC8F-86678EAF5231}"/>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2D7BF194-B82F-4627-ABC0-10BD276037B4}"/>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5192F24E-442A-424A-96D0-1EC7BC9244C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C30A15C-0594-4F0B-883C-6EA4AAE3722D}"/>
              </a:ext>
            </a:extLst>
          </p:cNvPr>
          <p:cNvSpPr txBox="1"/>
          <p:nvPr/>
        </p:nvSpPr>
        <p:spPr>
          <a:xfrm>
            <a:off x="1003749" y="602265"/>
            <a:ext cx="8473737" cy="830997"/>
          </a:xfrm>
          <a:prstGeom prst="rect">
            <a:avLst/>
          </a:prstGeom>
          <a:noFill/>
        </p:spPr>
        <p:txBody>
          <a:bodyPr wrap="square" rtlCol="0">
            <a:spAutoFit/>
          </a:bodyPr>
          <a:lstStyle/>
          <a:p>
            <a:r>
              <a:rPr lang="en-GB" sz="4800" dirty="0"/>
              <a:t>… and overall dispersal</a:t>
            </a:r>
          </a:p>
        </p:txBody>
      </p:sp>
      <p:sp>
        <p:nvSpPr>
          <p:cNvPr id="7" name="TextBox 6">
            <a:extLst>
              <a:ext uri="{FF2B5EF4-FFF2-40B4-BE49-F238E27FC236}">
                <a16:creationId xmlns:a16="http://schemas.microsoft.com/office/drawing/2014/main" id="{60CB6DA8-F564-43B4-AFFF-576906ABD4E5}"/>
              </a:ext>
            </a:extLst>
          </p:cNvPr>
          <p:cNvSpPr txBox="1"/>
          <p:nvPr/>
        </p:nvSpPr>
        <p:spPr>
          <a:xfrm>
            <a:off x="7135925" y="1865827"/>
            <a:ext cx="4683873" cy="3816429"/>
          </a:xfrm>
          <a:prstGeom prst="rect">
            <a:avLst/>
          </a:prstGeom>
          <a:noFill/>
        </p:spPr>
        <p:txBody>
          <a:bodyPr wrap="square" rtlCol="0">
            <a:spAutoFit/>
          </a:bodyPr>
          <a:lstStyle/>
          <a:p>
            <a:r>
              <a:rPr lang="en-GB" sz="2200" dirty="0"/>
              <a:t>As was seen in previous studies, warming changes the dispersal kernel.</a:t>
            </a:r>
          </a:p>
          <a:p>
            <a:endParaRPr lang="en-GB" sz="2200" dirty="0"/>
          </a:p>
          <a:p>
            <a:r>
              <a:rPr lang="en-GB" sz="2200" dirty="0"/>
              <a:t>Here, our results show that even when using the entire height distribution instead of the maximum height, warming shifts the dispersal kernel to the right and makes the tail larger… dispersal at shorter distances becomes less common, while dispersal at longer distances becomes more common.</a:t>
            </a:r>
          </a:p>
        </p:txBody>
      </p:sp>
      <p:cxnSp>
        <p:nvCxnSpPr>
          <p:cNvPr id="61" name="Straight Arrow Connector 60">
            <a:extLst>
              <a:ext uri="{FF2B5EF4-FFF2-40B4-BE49-F238E27FC236}">
                <a16:creationId xmlns:a16="http://schemas.microsoft.com/office/drawing/2014/main" id="{A78D3B7B-2FD9-4898-BEC6-1BC3CED7C643}"/>
              </a:ext>
            </a:extLst>
          </p:cNvPr>
          <p:cNvCxnSpPr>
            <a:cxnSpLocks/>
          </p:cNvCxnSpPr>
          <p:nvPr/>
        </p:nvCxnSpPr>
        <p:spPr>
          <a:xfrm>
            <a:off x="1748912" y="3035210"/>
            <a:ext cx="39438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22EBB8CB-1FE5-4ADC-8BB7-4120E6C42E5E}"/>
              </a:ext>
            </a:extLst>
          </p:cNvPr>
          <p:cNvCxnSpPr>
            <a:cxnSpLocks/>
          </p:cNvCxnSpPr>
          <p:nvPr/>
        </p:nvCxnSpPr>
        <p:spPr>
          <a:xfrm>
            <a:off x="1748912" y="4905158"/>
            <a:ext cx="39438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9911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EF6517-57CF-4882-9462-3C69982C9CAA}"/>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DD667D1-FAF6-4ABB-8C9B-59FC8F96CB49}"/>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7" name="Rectangle 16">
            <a:extLst>
              <a:ext uri="{FF2B5EF4-FFF2-40B4-BE49-F238E27FC236}">
                <a16:creationId xmlns:a16="http://schemas.microsoft.com/office/drawing/2014/main" id="{168EB533-CAD2-4F2F-A0AC-034FA1A0607D}"/>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C7F71F2-2010-428A-8B61-2A9FF6E1D9C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53DFEB6-5421-40AB-BB45-A3A8BA310877}"/>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F4D12EE-C2FE-4C01-8FFE-FD99F0611AA3}"/>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ED24E20-4F12-4B03-8077-173DAAA660EE}"/>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DA42C74-340F-4636-ABA6-5438E64E0937}"/>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E385CE66-B5E0-42FF-A139-AF64EBBBA84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351FE653-E354-4B74-8D4C-898716101BF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2534123D-640C-4872-B032-4F7BAE7E8C2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CBA1A6D8-3E42-4703-A4C3-B273F7C18E2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CD4E7551-5695-4893-B3D5-EDDA9D73E3A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76CCB7A-FFF4-4A58-9423-E647D2ECB54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8F3DE913-5382-4AE2-A3E9-EE3B6561BE4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CF3F2B11-A9A6-4B0B-9740-AC008D343A33}"/>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BE30F609-70A8-4D8A-9936-781E9499AE5F}"/>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C5201F6-CF2F-422F-9E57-87915D201001}"/>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95AEF224-2E19-4167-A8CB-44A76B446905}"/>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C198C8CE-3768-4A51-A99E-8EBE4AF3895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52E9E2FD-0AD6-4E2A-A8BC-E18FB76AF88F}"/>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FDF43D37-6EE2-4338-BBAF-5B146482477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CE296FA-0234-476D-B521-A6806E84F7F6}"/>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0974E01C-3E1E-480F-9FB8-B1B8D1155DFF}"/>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D8EAFE08-438B-480B-8978-44819AC26760}"/>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CA633415-DE97-42DA-8331-DB87B82FD71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91E9450C-5361-48FB-A612-B1B79DE1ACCD}"/>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AB6C738E-D7B0-4BEC-895D-4E5B164BAE2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CABD591-038D-451A-AB93-914A9751FE6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5190E503-7D33-4B0B-B06A-3C8638B70F6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48D2F9F9-E64A-48EA-BE30-2FF1BF1E20B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99639866-C591-41E2-A1E5-B2D6DB273B4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D6C0A979-369B-4E52-9635-4855F09E03C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66A6DD01-5B12-4A09-97FA-400C6C75FF7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127BF1B8-E0B7-4491-B28F-43717F273AB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031FADF0-1854-4130-92C8-5D26FC35918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4DBE04D3-1DB2-40A1-B02D-0A02F50C71A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B214329F-0F13-4887-8ACB-BA11524196C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DEE2CBEF-893E-4229-B216-EBC64F989998}"/>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17F760AB-524D-465F-95CA-187113EBF28B}"/>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8E543915-B18D-4F4D-8EAE-7CD10DD40B32}"/>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76CA78C5-CCBE-4D9B-81DD-B8BA376EB0E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84570FF4-1BD4-43EB-818C-2EEC308BDB7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29C4D4DB-F8FA-496C-834B-C9FEA034ECD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BB09F51F-207D-48FC-862D-605FF41C2D3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D621D71C-D3C4-4D05-970A-8D156DE317E5}"/>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B4CCD52C-21D4-41AB-8B42-682FC800094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071FB3F8-D9B1-4616-9C0A-D478A2D969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DE926D99-8DF1-4B25-AB2C-8DD7FA726E9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15510BDD-270B-4134-BC8F-86678EAF5231}"/>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2D7BF194-B82F-4627-ABC0-10BD276037B4}"/>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5192F24E-442A-424A-96D0-1EC7BC9244C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3FC7831E-36E5-4DE0-809F-72DAB47E1368}"/>
              </a:ext>
            </a:extLst>
          </p:cNvPr>
          <p:cNvSpPr txBox="1"/>
          <p:nvPr/>
        </p:nvSpPr>
        <p:spPr>
          <a:xfrm>
            <a:off x="1003749" y="602265"/>
            <a:ext cx="8473737" cy="830997"/>
          </a:xfrm>
          <a:prstGeom prst="rect">
            <a:avLst/>
          </a:prstGeom>
          <a:noFill/>
        </p:spPr>
        <p:txBody>
          <a:bodyPr wrap="square" rtlCol="0">
            <a:spAutoFit/>
          </a:bodyPr>
          <a:lstStyle/>
          <a:p>
            <a:r>
              <a:rPr lang="en-GB" sz="4800" dirty="0"/>
              <a:t>… and long-distance dispersal</a:t>
            </a:r>
          </a:p>
        </p:txBody>
      </p:sp>
      <p:sp>
        <p:nvSpPr>
          <p:cNvPr id="11" name="TextBox 10">
            <a:extLst>
              <a:ext uri="{FF2B5EF4-FFF2-40B4-BE49-F238E27FC236}">
                <a16:creationId xmlns:a16="http://schemas.microsoft.com/office/drawing/2014/main" id="{1C9BBD59-BB15-458C-9B8C-1368F92200D7}"/>
              </a:ext>
            </a:extLst>
          </p:cNvPr>
          <p:cNvSpPr txBox="1"/>
          <p:nvPr/>
        </p:nvSpPr>
        <p:spPr>
          <a:xfrm>
            <a:off x="7135925" y="1865827"/>
            <a:ext cx="4683873" cy="1785104"/>
          </a:xfrm>
          <a:prstGeom prst="rect">
            <a:avLst/>
          </a:prstGeom>
          <a:noFill/>
        </p:spPr>
        <p:txBody>
          <a:bodyPr wrap="square" rtlCol="0">
            <a:spAutoFit/>
          </a:bodyPr>
          <a:lstStyle/>
          <a:p>
            <a:r>
              <a:rPr lang="en-GB" sz="2200" dirty="0"/>
              <a:t>Warming increases the probability of long-distance dispersal events. This increase becomes more pronounced when looking at longer distance dispersal thresholds…</a:t>
            </a:r>
          </a:p>
        </p:txBody>
      </p:sp>
      <p:pic>
        <p:nvPicPr>
          <p:cNvPr id="57" name="Picture 56" descr="Chart&#10;&#10;Description automatically generated with medium confidence">
            <a:extLst>
              <a:ext uri="{FF2B5EF4-FFF2-40B4-BE49-F238E27FC236}">
                <a16:creationId xmlns:a16="http://schemas.microsoft.com/office/drawing/2014/main" id="{26765BDD-393E-46A3-AFB1-D37EC5ADCA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995" y="1792675"/>
            <a:ext cx="6114727" cy="4204800"/>
          </a:xfrm>
          <a:prstGeom prst="rect">
            <a:avLst/>
          </a:prstGeom>
        </p:spPr>
      </p:pic>
    </p:spTree>
    <p:extLst>
      <p:ext uri="{BB962C8B-B14F-4D97-AF65-F5344CB8AC3E}">
        <p14:creationId xmlns:p14="http://schemas.microsoft.com/office/powerpoint/2010/main" val="42318552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EF6517-57CF-4882-9462-3C69982C9CAA}"/>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DD667D1-FAF6-4ABB-8C9B-59FC8F96CB49}"/>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7" name="Rectangle 16">
            <a:extLst>
              <a:ext uri="{FF2B5EF4-FFF2-40B4-BE49-F238E27FC236}">
                <a16:creationId xmlns:a16="http://schemas.microsoft.com/office/drawing/2014/main" id="{168EB533-CAD2-4F2F-A0AC-034FA1A0607D}"/>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C7F71F2-2010-428A-8B61-2A9FF6E1D9C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53DFEB6-5421-40AB-BB45-A3A8BA310877}"/>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F4D12EE-C2FE-4C01-8FFE-FD99F0611AA3}"/>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ED24E20-4F12-4B03-8077-173DAAA660EE}"/>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DA42C74-340F-4636-ABA6-5438E64E0937}"/>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E385CE66-B5E0-42FF-A139-AF64EBBBA84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351FE653-E354-4B74-8D4C-898716101BF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2534123D-640C-4872-B032-4F7BAE7E8C2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CBA1A6D8-3E42-4703-A4C3-B273F7C18E2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CD4E7551-5695-4893-B3D5-EDDA9D73E3A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76CCB7A-FFF4-4A58-9423-E647D2ECB54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8F3DE913-5382-4AE2-A3E9-EE3B6561BE4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CF3F2B11-A9A6-4B0B-9740-AC008D343A33}"/>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BE30F609-70A8-4D8A-9936-781E9499AE5F}"/>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C5201F6-CF2F-422F-9E57-87915D201001}"/>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95AEF224-2E19-4167-A8CB-44A76B446905}"/>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C198C8CE-3768-4A51-A99E-8EBE4AF3895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52E9E2FD-0AD6-4E2A-A8BC-E18FB76AF88F}"/>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FDF43D37-6EE2-4338-BBAF-5B146482477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CE296FA-0234-476D-B521-A6806E84F7F6}"/>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0974E01C-3E1E-480F-9FB8-B1B8D1155DFF}"/>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D8EAFE08-438B-480B-8978-44819AC26760}"/>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CA633415-DE97-42DA-8331-DB87B82FD71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91E9450C-5361-48FB-A612-B1B79DE1ACCD}"/>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AB6C738E-D7B0-4BEC-895D-4E5B164BAE2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CABD591-038D-451A-AB93-914A9751FE6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5190E503-7D33-4B0B-B06A-3C8638B70F6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48D2F9F9-E64A-48EA-BE30-2FF1BF1E20B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99639866-C591-41E2-A1E5-B2D6DB273B4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D6C0A979-369B-4E52-9635-4855F09E03C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66A6DD01-5B12-4A09-97FA-400C6C75FF7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127BF1B8-E0B7-4491-B28F-43717F273AB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031FADF0-1854-4130-92C8-5D26FC35918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4DBE04D3-1DB2-40A1-B02D-0A02F50C71A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B214329F-0F13-4887-8ACB-BA11524196C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DEE2CBEF-893E-4229-B216-EBC64F989998}"/>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17F760AB-524D-465F-95CA-187113EBF28B}"/>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8E543915-B18D-4F4D-8EAE-7CD10DD40B32}"/>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76CA78C5-CCBE-4D9B-81DD-B8BA376EB0E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84570FF4-1BD4-43EB-818C-2EEC308BDB7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29C4D4DB-F8FA-496C-834B-C9FEA034ECD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BB09F51F-207D-48FC-862D-605FF41C2D3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D621D71C-D3C4-4D05-970A-8D156DE317E5}"/>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B4CCD52C-21D4-41AB-8B42-682FC800094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071FB3F8-D9B1-4616-9C0A-D478A2D969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DE926D99-8DF1-4B25-AB2C-8DD7FA726E9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15510BDD-270B-4134-BC8F-86678EAF5231}"/>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2D7BF194-B82F-4627-ABC0-10BD276037B4}"/>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5192F24E-442A-424A-96D0-1EC7BC9244C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3FC7831E-36E5-4DE0-809F-72DAB47E1368}"/>
              </a:ext>
            </a:extLst>
          </p:cNvPr>
          <p:cNvSpPr txBox="1"/>
          <p:nvPr/>
        </p:nvSpPr>
        <p:spPr>
          <a:xfrm>
            <a:off x="1003749" y="602265"/>
            <a:ext cx="8473737" cy="830997"/>
          </a:xfrm>
          <a:prstGeom prst="rect">
            <a:avLst/>
          </a:prstGeom>
          <a:noFill/>
        </p:spPr>
        <p:txBody>
          <a:bodyPr wrap="square" rtlCol="0">
            <a:spAutoFit/>
          </a:bodyPr>
          <a:lstStyle/>
          <a:p>
            <a:r>
              <a:rPr lang="en-GB" sz="4800" dirty="0"/>
              <a:t>… and long-distance dispersal</a:t>
            </a:r>
          </a:p>
        </p:txBody>
      </p:sp>
      <p:sp>
        <p:nvSpPr>
          <p:cNvPr id="11" name="TextBox 10">
            <a:extLst>
              <a:ext uri="{FF2B5EF4-FFF2-40B4-BE49-F238E27FC236}">
                <a16:creationId xmlns:a16="http://schemas.microsoft.com/office/drawing/2014/main" id="{1C9BBD59-BB15-458C-9B8C-1368F92200D7}"/>
              </a:ext>
            </a:extLst>
          </p:cNvPr>
          <p:cNvSpPr txBox="1"/>
          <p:nvPr/>
        </p:nvSpPr>
        <p:spPr>
          <a:xfrm>
            <a:off x="7135925" y="1865827"/>
            <a:ext cx="4683873" cy="2800767"/>
          </a:xfrm>
          <a:prstGeom prst="rect">
            <a:avLst/>
          </a:prstGeom>
          <a:noFill/>
        </p:spPr>
        <p:txBody>
          <a:bodyPr wrap="square" rtlCol="0">
            <a:spAutoFit/>
          </a:bodyPr>
          <a:lstStyle/>
          <a:p>
            <a:r>
              <a:rPr lang="en-GB" sz="2200" dirty="0"/>
              <a:t>Warming increases the probability of long-distance dispersal events. This increase becomes more pronounced when looking at longer distance dispersal thresholds…</a:t>
            </a:r>
          </a:p>
          <a:p>
            <a:endParaRPr lang="en-GB" sz="2200" dirty="0"/>
          </a:p>
          <a:p>
            <a:r>
              <a:rPr lang="en-GB" sz="2200" dirty="0"/>
              <a:t>… but so does the uncertainty surrounding these events.</a:t>
            </a:r>
          </a:p>
        </p:txBody>
      </p:sp>
      <p:pic>
        <p:nvPicPr>
          <p:cNvPr id="57" name="Picture 56" descr="Chart&#10;&#10;Description automatically generated with medium confidence">
            <a:extLst>
              <a:ext uri="{FF2B5EF4-FFF2-40B4-BE49-F238E27FC236}">
                <a16:creationId xmlns:a16="http://schemas.microsoft.com/office/drawing/2014/main" id="{292151AD-C2C5-4D4C-A385-82BC64278D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995" y="1792675"/>
            <a:ext cx="6114727" cy="4204800"/>
          </a:xfrm>
          <a:prstGeom prst="rect">
            <a:avLst/>
          </a:prstGeom>
        </p:spPr>
      </p:pic>
    </p:spTree>
    <p:extLst>
      <p:ext uri="{BB962C8B-B14F-4D97-AF65-F5344CB8AC3E}">
        <p14:creationId xmlns:p14="http://schemas.microsoft.com/office/powerpoint/2010/main" val="27970724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EF6517-57CF-4882-9462-3C69982C9CAA}"/>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DD667D1-FAF6-4ABB-8C9B-59FC8F96CB49}"/>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7" name="Rectangle 16">
            <a:extLst>
              <a:ext uri="{FF2B5EF4-FFF2-40B4-BE49-F238E27FC236}">
                <a16:creationId xmlns:a16="http://schemas.microsoft.com/office/drawing/2014/main" id="{168EB533-CAD2-4F2F-A0AC-034FA1A0607D}"/>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C7F71F2-2010-428A-8B61-2A9FF6E1D9C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53DFEB6-5421-40AB-BB45-A3A8BA310877}"/>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F4D12EE-C2FE-4C01-8FFE-FD99F0611AA3}"/>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ED24E20-4F12-4B03-8077-173DAAA660EE}"/>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DA42C74-340F-4636-ABA6-5438E64E0937}"/>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E385CE66-B5E0-42FF-A139-AF64EBBBA84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351FE653-E354-4B74-8D4C-898716101BF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2534123D-640C-4872-B032-4F7BAE7E8C2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CBA1A6D8-3E42-4703-A4C3-B273F7C18E2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CD4E7551-5695-4893-B3D5-EDDA9D73E3A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76CCB7A-FFF4-4A58-9423-E647D2ECB54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8F3DE913-5382-4AE2-A3E9-EE3B6561BE4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CF3F2B11-A9A6-4B0B-9740-AC008D343A33}"/>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BE30F609-70A8-4D8A-9936-781E9499AE5F}"/>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C5201F6-CF2F-422F-9E57-87915D201001}"/>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95AEF224-2E19-4167-A8CB-44A76B446905}"/>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C198C8CE-3768-4A51-A99E-8EBE4AF3895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52E9E2FD-0AD6-4E2A-A8BC-E18FB76AF88F}"/>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FDF43D37-6EE2-4338-BBAF-5B146482477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CE296FA-0234-476D-B521-A6806E84F7F6}"/>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0974E01C-3E1E-480F-9FB8-B1B8D1155DFF}"/>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D8EAFE08-438B-480B-8978-44819AC26760}"/>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CA633415-DE97-42DA-8331-DB87B82FD71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91E9450C-5361-48FB-A612-B1B79DE1ACCD}"/>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AB6C738E-D7B0-4BEC-895D-4E5B164BAE2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CABD591-038D-451A-AB93-914A9751FE6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5190E503-7D33-4B0B-B06A-3C8638B70F6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48D2F9F9-E64A-48EA-BE30-2FF1BF1E20B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99639866-C591-41E2-A1E5-B2D6DB273B4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D6C0A979-369B-4E52-9635-4855F09E03C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66A6DD01-5B12-4A09-97FA-400C6C75FF7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127BF1B8-E0B7-4491-B28F-43717F273AB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031FADF0-1854-4130-92C8-5D26FC35918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4DBE04D3-1DB2-40A1-B02D-0A02F50C71A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B214329F-0F13-4887-8ACB-BA11524196C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DEE2CBEF-893E-4229-B216-EBC64F989998}"/>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17F760AB-524D-465F-95CA-187113EBF28B}"/>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8E543915-B18D-4F4D-8EAE-7CD10DD40B32}"/>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76CA78C5-CCBE-4D9B-81DD-B8BA376EB0E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84570FF4-1BD4-43EB-818C-2EEC308BDB7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29C4D4DB-F8FA-496C-834B-C9FEA034ECD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BB09F51F-207D-48FC-862D-605FF41C2D3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D621D71C-D3C4-4D05-970A-8D156DE317E5}"/>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B4CCD52C-21D4-41AB-8B42-682FC800094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071FB3F8-D9B1-4616-9C0A-D478A2D969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DE926D99-8DF1-4B25-AB2C-8DD7FA726E9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15510BDD-270B-4134-BC8F-86678EAF5231}"/>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2D7BF194-B82F-4627-ABC0-10BD276037B4}"/>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5192F24E-442A-424A-96D0-1EC7BC9244C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994A95CF-13C7-4601-A767-B4742111F52A}"/>
              </a:ext>
            </a:extLst>
          </p:cNvPr>
          <p:cNvSpPr txBox="1"/>
          <p:nvPr/>
        </p:nvSpPr>
        <p:spPr>
          <a:xfrm>
            <a:off x="1003749" y="1729873"/>
            <a:ext cx="6147597" cy="1446550"/>
          </a:xfrm>
          <a:prstGeom prst="rect">
            <a:avLst/>
          </a:prstGeom>
          <a:noFill/>
        </p:spPr>
        <p:txBody>
          <a:bodyPr wrap="square" rtlCol="0">
            <a:spAutoFit/>
          </a:bodyPr>
          <a:lstStyle/>
          <a:p>
            <a:r>
              <a:rPr lang="en-GB" sz="2200" dirty="0"/>
              <a:t>These events at the tail end are highly influential in how a population moves across the landscape; models of population spread are often sensitive to these rare events.</a:t>
            </a:r>
          </a:p>
        </p:txBody>
      </p:sp>
      <p:pic>
        <p:nvPicPr>
          <p:cNvPr id="6" name="Picture 2" descr="https://wol-prod-cdn.literatumonline.com/cms/attachment/eb9bdfbd-3708-44c7-9ad6-d5fe39285aa9/ecy20008161613-fig-0002-m.jpg">
            <a:extLst>
              <a:ext uri="{FF2B5EF4-FFF2-40B4-BE49-F238E27FC236}">
                <a16:creationId xmlns:a16="http://schemas.microsoft.com/office/drawing/2014/main" id="{575D7752-A2ED-4A3E-BF06-CC0CF8E456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4141" y="1679337"/>
            <a:ext cx="4058867" cy="478623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FBD42BA-DB7D-410B-B1B8-C900266D662F}"/>
              </a:ext>
            </a:extLst>
          </p:cNvPr>
          <p:cNvSpPr txBox="1"/>
          <p:nvPr/>
        </p:nvSpPr>
        <p:spPr>
          <a:xfrm>
            <a:off x="1003749" y="602265"/>
            <a:ext cx="8473737" cy="830997"/>
          </a:xfrm>
          <a:prstGeom prst="rect">
            <a:avLst/>
          </a:prstGeom>
          <a:noFill/>
        </p:spPr>
        <p:txBody>
          <a:bodyPr wrap="square" rtlCol="0">
            <a:spAutoFit/>
          </a:bodyPr>
          <a:lstStyle/>
          <a:p>
            <a:r>
              <a:rPr lang="en-GB" sz="4800" dirty="0"/>
              <a:t>… and population spread</a:t>
            </a:r>
          </a:p>
        </p:txBody>
      </p:sp>
      <p:sp>
        <p:nvSpPr>
          <p:cNvPr id="8" name="TextBox 7">
            <a:extLst>
              <a:ext uri="{FF2B5EF4-FFF2-40B4-BE49-F238E27FC236}">
                <a16:creationId xmlns:a16="http://schemas.microsoft.com/office/drawing/2014/main" id="{C7FE165C-86E7-40F9-A3CF-7A10C7E9835E}"/>
              </a:ext>
            </a:extLst>
          </p:cNvPr>
          <p:cNvSpPr txBox="1"/>
          <p:nvPr/>
        </p:nvSpPr>
        <p:spPr>
          <a:xfrm>
            <a:off x="9901258" y="1529818"/>
            <a:ext cx="2787646" cy="200055"/>
          </a:xfrm>
          <a:prstGeom prst="rect">
            <a:avLst/>
          </a:prstGeom>
          <a:noFill/>
        </p:spPr>
        <p:txBody>
          <a:bodyPr wrap="square" rtlCol="0">
            <a:spAutoFit/>
          </a:bodyPr>
          <a:lstStyle/>
          <a:p>
            <a:r>
              <a:rPr lang="en-GB" sz="700" dirty="0"/>
              <a:t>Image source: Neubert and Caswell (2000)</a:t>
            </a:r>
          </a:p>
        </p:txBody>
      </p:sp>
    </p:spTree>
    <p:extLst>
      <p:ext uri="{BB962C8B-B14F-4D97-AF65-F5344CB8AC3E}">
        <p14:creationId xmlns:p14="http://schemas.microsoft.com/office/powerpoint/2010/main" val="31624596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EF6517-57CF-4882-9462-3C69982C9CAA}"/>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DD667D1-FAF6-4ABB-8C9B-59FC8F96CB49}"/>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7" name="Rectangle 16">
            <a:extLst>
              <a:ext uri="{FF2B5EF4-FFF2-40B4-BE49-F238E27FC236}">
                <a16:creationId xmlns:a16="http://schemas.microsoft.com/office/drawing/2014/main" id="{168EB533-CAD2-4F2F-A0AC-034FA1A0607D}"/>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C7F71F2-2010-428A-8B61-2A9FF6E1D9C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53DFEB6-5421-40AB-BB45-A3A8BA310877}"/>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F4D12EE-C2FE-4C01-8FFE-FD99F0611AA3}"/>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ED24E20-4F12-4B03-8077-173DAAA660EE}"/>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DA42C74-340F-4636-ABA6-5438E64E0937}"/>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E385CE66-B5E0-42FF-A139-AF64EBBBA84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351FE653-E354-4B74-8D4C-898716101BF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2534123D-640C-4872-B032-4F7BAE7E8C2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CBA1A6D8-3E42-4703-A4C3-B273F7C18E2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CD4E7551-5695-4893-B3D5-EDDA9D73E3A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76CCB7A-FFF4-4A58-9423-E647D2ECB54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8F3DE913-5382-4AE2-A3E9-EE3B6561BE4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CF3F2B11-A9A6-4B0B-9740-AC008D343A33}"/>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BE30F609-70A8-4D8A-9936-781E9499AE5F}"/>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C5201F6-CF2F-422F-9E57-87915D201001}"/>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95AEF224-2E19-4167-A8CB-44A76B446905}"/>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C198C8CE-3768-4A51-A99E-8EBE4AF3895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52E9E2FD-0AD6-4E2A-A8BC-E18FB76AF88F}"/>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FDF43D37-6EE2-4338-BBAF-5B146482477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CE296FA-0234-476D-B521-A6806E84F7F6}"/>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0974E01C-3E1E-480F-9FB8-B1B8D1155DFF}"/>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D8EAFE08-438B-480B-8978-44819AC26760}"/>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CA633415-DE97-42DA-8331-DB87B82FD71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91E9450C-5361-48FB-A612-B1B79DE1ACCD}"/>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AB6C738E-D7B0-4BEC-895D-4E5B164BAE2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CABD591-038D-451A-AB93-914A9751FE6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5190E503-7D33-4B0B-B06A-3C8638B70F6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48D2F9F9-E64A-48EA-BE30-2FF1BF1E20B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99639866-C591-41E2-A1E5-B2D6DB273B4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D6C0A979-369B-4E52-9635-4855F09E03C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66A6DD01-5B12-4A09-97FA-400C6C75FF7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127BF1B8-E0B7-4491-B28F-43717F273AB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031FADF0-1854-4130-92C8-5D26FC35918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4DBE04D3-1DB2-40A1-B02D-0A02F50C71A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B214329F-0F13-4887-8ACB-BA11524196C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DEE2CBEF-893E-4229-B216-EBC64F989998}"/>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17F760AB-524D-465F-95CA-187113EBF28B}"/>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8E543915-B18D-4F4D-8EAE-7CD10DD40B32}"/>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76CA78C5-CCBE-4D9B-81DD-B8BA376EB0E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84570FF4-1BD4-43EB-818C-2EEC308BDB7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29C4D4DB-F8FA-496C-834B-C9FEA034ECD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BB09F51F-207D-48FC-862D-605FF41C2D3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D621D71C-D3C4-4D05-970A-8D156DE317E5}"/>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B4CCD52C-21D4-41AB-8B42-682FC800094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071FB3F8-D9B1-4616-9C0A-D478A2D969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DE926D99-8DF1-4B25-AB2C-8DD7FA726E9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15510BDD-270B-4134-BC8F-86678EAF5231}"/>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2D7BF194-B82F-4627-ABC0-10BD276037B4}"/>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5192F24E-442A-424A-96D0-1EC7BC9244C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994A95CF-13C7-4601-A767-B4742111F52A}"/>
              </a:ext>
            </a:extLst>
          </p:cNvPr>
          <p:cNvSpPr txBox="1"/>
          <p:nvPr/>
        </p:nvSpPr>
        <p:spPr>
          <a:xfrm>
            <a:off x="1003749" y="1729873"/>
            <a:ext cx="6147597" cy="2800767"/>
          </a:xfrm>
          <a:prstGeom prst="rect">
            <a:avLst/>
          </a:prstGeom>
          <a:noFill/>
        </p:spPr>
        <p:txBody>
          <a:bodyPr wrap="square" rtlCol="0">
            <a:spAutoFit/>
          </a:bodyPr>
          <a:lstStyle/>
          <a:p>
            <a:r>
              <a:rPr lang="en-GB" sz="2200" dirty="0"/>
              <a:t>These events at the tail end are highly influential in how a population moves across the landscape; models of population spread are often sensitive to these rare events.</a:t>
            </a:r>
          </a:p>
          <a:p>
            <a:endParaRPr lang="en-GB" sz="2200" dirty="0"/>
          </a:p>
          <a:p>
            <a:r>
              <a:rPr lang="en-GB" sz="2200" dirty="0"/>
              <a:t>Thus, warming-induced increases in the frequency or magnitude of long-distance dispersal events may increase spread rates.</a:t>
            </a:r>
          </a:p>
        </p:txBody>
      </p:sp>
      <p:pic>
        <p:nvPicPr>
          <p:cNvPr id="6" name="Picture 2" descr="https://wol-prod-cdn.literatumonline.com/cms/attachment/eb9bdfbd-3708-44c7-9ad6-d5fe39285aa9/ecy20008161613-fig-0002-m.jpg">
            <a:extLst>
              <a:ext uri="{FF2B5EF4-FFF2-40B4-BE49-F238E27FC236}">
                <a16:creationId xmlns:a16="http://schemas.microsoft.com/office/drawing/2014/main" id="{575D7752-A2ED-4A3E-BF06-CC0CF8E456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4141" y="1679337"/>
            <a:ext cx="4058867" cy="478623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FBD42BA-DB7D-410B-B1B8-C900266D662F}"/>
              </a:ext>
            </a:extLst>
          </p:cNvPr>
          <p:cNvSpPr txBox="1"/>
          <p:nvPr/>
        </p:nvSpPr>
        <p:spPr>
          <a:xfrm>
            <a:off x="1003749" y="602265"/>
            <a:ext cx="8473737" cy="830997"/>
          </a:xfrm>
          <a:prstGeom prst="rect">
            <a:avLst/>
          </a:prstGeom>
          <a:noFill/>
        </p:spPr>
        <p:txBody>
          <a:bodyPr wrap="square" rtlCol="0">
            <a:spAutoFit/>
          </a:bodyPr>
          <a:lstStyle/>
          <a:p>
            <a:r>
              <a:rPr lang="en-GB" sz="4800" dirty="0"/>
              <a:t>… and population spread</a:t>
            </a:r>
          </a:p>
        </p:txBody>
      </p:sp>
      <p:sp>
        <p:nvSpPr>
          <p:cNvPr id="8" name="TextBox 7">
            <a:extLst>
              <a:ext uri="{FF2B5EF4-FFF2-40B4-BE49-F238E27FC236}">
                <a16:creationId xmlns:a16="http://schemas.microsoft.com/office/drawing/2014/main" id="{C7FE165C-86E7-40F9-A3CF-7A10C7E9835E}"/>
              </a:ext>
            </a:extLst>
          </p:cNvPr>
          <p:cNvSpPr txBox="1"/>
          <p:nvPr/>
        </p:nvSpPr>
        <p:spPr>
          <a:xfrm>
            <a:off x="9901258" y="1529818"/>
            <a:ext cx="2787646" cy="200055"/>
          </a:xfrm>
          <a:prstGeom prst="rect">
            <a:avLst/>
          </a:prstGeom>
          <a:noFill/>
        </p:spPr>
        <p:txBody>
          <a:bodyPr wrap="square" rtlCol="0">
            <a:spAutoFit/>
          </a:bodyPr>
          <a:lstStyle/>
          <a:p>
            <a:r>
              <a:rPr lang="en-GB" sz="700" dirty="0"/>
              <a:t>Image source: Neubert and Caswell (2000)</a:t>
            </a:r>
          </a:p>
        </p:txBody>
      </p:sp>
    </p:spTree>
    <p:extLst>
      <p:ext uri="{BB962C8B-B14F-4D97-AF65-F5344CB8AC3E}">
        <p14:creationId xmlns:p14="http://schemas.microsoft.com/office/powerpoint/2010/main" val="33840969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2" descr="Crop spraying">
            <a:extLst>
              <a:ext uri="{FF2B5EF4-FFF2-40B4-BE49-F238E27FC236}">
                <a16:creationId xmlns:a16="http://schemas.microsoft.com/office/drawing/2014/main" id="{439DEDF7-B1E0-4B93-9820-177B4208BB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623"/>
          <a:stretch/>
        </p:blipFill>
        <p:spPr bwMode="auto">
          <a:xfrm>
            <a:off x="1114250" y="1939743"/>
            <a:ext cx="4351830" cy="291941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0EF6517-57CF-4882-9462-3C69982C9CAA}"/>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DD667D1-FAF6-4ABB-8C9B-59FC8F96CB49}"/>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7" name="Rectangle 16">
            <a:extLst>
              <a:ext uri="{FF2B5EF4-FFF2-40B4-BE49-F238E27FC236}">
                <a16:creationId xmlns:a16="http://schemas.microsoft.com/office/drawing/2014/main" id="{168EB533-CAD2-4F2F-A0AC-034FA1A0607D}"/>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C7F71F2-2010-428A-8B61-2A9FF6E1D9C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53DFEB6-5421-40AB-BB45-A3A8BA310877}"/>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F4D12EE-C2FE-4C01-8FFE-FD99F0611AA3}"/>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ED24E20-4F12-4B03-8077-173DAAA660EE}"/>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DA42C74-340F-4636-ABA6-5438E64E093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E385CE66-B5E0-42FF-A139-AF64EBBBA84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351FE653-E354-4B74-8D4C-898716101BF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2534123D-640C-4872-B032-4F7BAE7E8C2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CBA1A6D8-3E42-4703-A4C3-B273F7C18E2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CD4E7551-5695-4893-B3D5-EDDA9D73E3A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76CCB7A-FFF4-4A58-9423-E647D2ECB54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8F3DE913-5382-4AE2-A3E9-EE3B6561BE4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CF3F2B11-A9A6-4B0B-9740-AC008D343A33}"/>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BE30F609-70A8-4D8A-9936-781E9499AE5F}"/>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C5201F6-CF2F-422F-9E57-87915D201001}"/>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95AEF224-2E19-4167-A8CB-44A76B446905}"/>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C198C8CE-3768-4A51-A99E-8EBE4AF3895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52E9E2FD-0AD6-4E2A-A8BC-E18FB76AF88F}"/>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FDF43D37-6EE2-4338-BBAF-5B146482477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CE296FA-0234-476D-B521-A6806E84F7F6}"/>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0974E01C-3E1E-480F-9FB8-B1B8D1155DFF}"/>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D8EAFE08-438B-480B-8978-44819AC26760}"/>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CA633415-DE97-42DA-8331-DB87B82FD71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91E9450C-5361-48FB-A612-B1B79DE1ACCD}"/>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AB6C738E-D7B0-4BEC-895D-4E5B164BAE2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CABD591-038D-451A-AB93-914A9751FE6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5190E503-7D33-4B0B-B06A-3C8638B70F6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48D2F9F9-E64A-48EA-BE30-2FF1BF1E20B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99639866-C591-41E2-A1E5-B2D6DB273B4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D6C0A979-369B-4E52-9635-4855F09E03C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66A6DD01-5B12-4A09-97FA-400C6C75FF7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127BF1B8-E0B7-4491-B28F-43717F273AB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031FADF0-1854-4130-92C8-5D26FC35918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4DBE04D3-1DB2-40A1-B02D-0A02F50C71A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B214329F-0F13-4887-8ACB-BA11524196C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DEE2CBEF-893E-4229-B216-EBC64F989998}"/>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17F760AB-524D-465F-95CA-187113EBF28B}"/>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8E543915-B18D-4F4D-8EAE-7CD10DD40B32}"/>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76CA78C5-CCBE-4D9B-81DD-B8BA376EB0E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84570FF4-1BD4-43EB-818C-2EEC308BDB7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29C4D4DB-F8FA-496C-834B-C9FEA034ECD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BB09F51F-207D-48FC-862D-605FF41C2D3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D621D71C-D3C4-4D05-970A-8D156DE317E5}"/>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B4CCD52C-21D4-41AB-8B42-682FC800094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071FB3F8-D9B1-4616-9C0A-D478A2D969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DE926D99-8DF1-4B25-AB2C-8DD7FA726E9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15510BDD-270B-4134-BC8F-86678EAF5231}"/>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2D7BF194-B82F-4627-ABC0-10BD276037B4}"/>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5192F24E-442A-424A-96D0-1EC7BC9244C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AFBD42BA-DB7D-410B-B1B8-C900266D662F}"/>
              </a:ext>
            </a:extLst>
          </p:cNvPr>
          <p:cNvSpPr txBox="1"/>
          <p:nvPr/>
        </p:nvSpPr>
        <p:spPr>
          <a:xfrm>
            <a:off x="1003749" y="602265"/>
            <a:ext cx="8473737" cy="830997"/>
          </a:xfrm>
          <a:prstGeom prst="rect">
            <a:avLst/>
          </a:prstGeom>
          <a:noFill/>
        </p:spPr>
        <p:txBody>
          <a:bodyPr wrap="square" rtlCol="0">
            <a:spAutoFit/>
          </a:bodyPr>
          <a:lstStyle/>
          <a:p>
            <a:r>
              <a:rPr lang="en-GB" sz="4800" dirty="0"/>
              <a:t>Weed management implications</a:t>
            </a:r>
          </a:p>
        </p:txBody>
      </p:sp>
      <p:sp>
        <p:nvSpPr>
          <p:cNvPr id="12" name="TextBox 11">
            <a:extLst>
              <a:ext uri="{FF2B5EF4-FFF2-40B4-BE49-F238E27FC236}">
                <a16:creationId xmlns:a16="http://schemas.microsoft.com/office/drawing/2014/main" id="{8B34C402-381C-4E24-B4BA-58C4FB712F53}"/>
              </a:ext>
            </a:extLst>
          </p:cNvPr>
          <p:cNvSpPr txBox="1"/>
          <p:nvPr/>
        </p:nvSpPr>
        <p:spPr>
          <a:xfrm>
            <a:off x="4502171" y="4659100"/>
            <a:ext cx="1034966" cy="200055"/>
          </a:xfrm>
          <a:prstGeom prst="rect">
            <a:avLst/>
          </a:prstGeom>
          <a:noFill/>
        </p:spPr>
        <p:txBody>
          <a:bodyPr wrap="square" rtlCol="0">
            <a:spAutoFit/>
          </a:bodyPr>
          <a:lstStyle/>
          <a:p>
            <a:r>
              <a:rPr lang="en-GB" sz="700" dirty="0">
                <a:solidFill>
                  <a:schemeClr val="bg1"/>
                </a:solidFill>
              </a:rPr>
              <a:t>Image source: </a:t>
            </a:r>
            <a:r>
              <a:rPr lang="en-GB" sz="700" dirty="0" err="1">
                <a:solidFill>
                  <a:schemeClr val="bg1"/>
                </a:solidFill>
              </a:rPr>
              <a:t>Pixabay</a:t>
            </a:r>
            <a:endParaRPr lang="en-GB" sz="700" dirty="0">
              <a:solidFill>
                <a:schemeClr val="bg1"/>
              </a:solidFill>
            </a:endParaRPr>
          </a:p>
        </p:txBody>
      </p:sp>
      <p:sp>
        <p:nvSpPr>
          <p:cNvPr id="14" name="TextBox 13">
            <a:extLst>
              <a:ext uri="{FF2B5EF4-FFF2-40B4-BE49-F238E27FC236}">
                <a16:creationId xmlns:a16="http://schemas.microsoft.com/office/drawing/2014/main" id="{DADE25CA-603B-489C-8762-4497BE3720BC}"/>
              </a:ext>
            </a:extLst>
          </p:cNvPr>
          <p:cNvSpPr txBox="1"/>
          <p:nvPr/>
        </p:nvSpPr>
        <p:spPr>
          <a:xfrm>
            <a:off x="5938738" y="1799143"/>
            <a:ext cx="5355183" cy="2800767"/>
          </a:xfrm>
          <a:prstGeom prst="rect">
            <a:avLst/>
          </a:prstGeom>
          <a:noFill/>
        </p:spPr>
        <p:txBody>
          <a:bodyPr wrap="square" rtlCol="0">
            <a:spAutoFit/>
          </a:bodyPr>
          <a:lstStyle/>
          <a:p>
            <a:r>
              <a:rPr lang="en-GB" sz="2200" dirty="0"/>
              <a:t>These results have implications for weed management… as warming leads to greater dispersal, the spread of these weeds will be more challenging to control.</a:t>
            </a:r>
          </a:p>
          <a:p>
            <a:endParaRPr lang="en-GB" sz="2200" dirty="0"/>
          </a:p>
          <a:p>
            <a:r>
              <a:rPr lang="en-GB" sz="2200" dirty="0"/>
              <a:t>Knowing how invasive plants respond to warming can help us continue effective management in future climates.</a:t>
            </a:r>
          </a:p>
        </p:txBody>
      </p:sp>
    </p:spTree>
    <p:extLst>
      <p:ext uri="{BB962C8B-B14F-4D97-AF65-F5344CB8AC3E}">
        <p14:creationId xmlns:p14="http://schemas.microsoft.com/office/powerpoint/2010/main" val="16581310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9" name="Rectangle 178">
            <a:extLst>
              <a:ext uri="{FF2B5EF4-FFF2-40B4-BE49-F238E27FC236}">
                <a16:creationId xmlns:a16="http://schemas.microsoft.com/office/drawing/2014/main" id="{2B3EF1A5-E524-4092-8066-730D556FAB1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3" name="Rectangle 212">
            <a:extLst>
              <a:ext uri="{FF2B5EF4-FFF2-40B4-BE49-F238E27FC236}">
                <a16:creationId xmlns:a16="http://schemas.microsoft.com/office/drawing/2014/main" id="{F0E6E6B5-6582-40BF-B49C-A5A82028C97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Rectangle 214">
            <a:extLst>
              <a:ext uri="{FF2B5EF4-FFF2-40B4-BE49-F238E27FC236}">
                <a16:creationId xmlns:a16="http://schemas.microsoft.com/office/drawing/2014/main" id="{7FE9DCF0-C935-4289-AD03-5FA319D43A9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7" name="Rectangle 216">
            <a:extLst>
              <a:ext uri="{FF2B5EF4-FFF2-40B4-BE49-F238E27FC236}">
                <a16:creationId xmlns:a16="http://schemas.microsoft.com/office/drawing/2014/main" id="{B9A3D005-AB13-403D-9100-2B99D9A2C05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9" name="Rectangle 218">
            <a:extLst>
              <a:ext uri="{FF2B5EF4-FFF2-40B4-BE49-F238E27FC236}">
                <a16:creationId xmlns:a16="http://schemas.microsoft.com/office/drawing/2014/main" id="{178ECA0D-623C-46A0-BB28-CE6FFCC4AC0B}"/>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1" name="Rectangle 220">
            <a:extLst>
              <a:ext uri="{FF2B5EF4-FFF2-40B4-BE49-F238E27FC236}">
                <a16:creationId xmlns:a16="http://schemas.microsoft.com/office/drawing/2014/main" id="{55EB12D0-EFE1-4ADD-9404-34B213AC8C7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3" name="Rectangle 222">
            <a:extLst>
              <a:ext uri="{FF2B5EF4-FFF2-40B4-BE49-F238E27FC236}">
                <a16:creationId xmlns:a16="http://schemas.microsoft.com/office/drawing/2014/main" id="{1B482DCC-6EF8-49A1-B242-13C3B0C580F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5" name="Rectangle 224">
            <a:extLst>
              <a:ext uri="{FF2B5EF4-FFF2-40B4-BE49-F238E27FC236}">
                <a16:creationId xmlns:a16="http://schemas.microsoft.com/office/drawing/2014/main" id="{795E0486-B53E-4840-9F92-888FE415FCE3}"/>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Rectangle 226">
            <a:extLst>
              <a:ext uri="{FF2B5EF4-FFF2-40B4-BE49-F238E27FC236}">
                <a16:creationId xmlns:a16="http://schemas.microsoft.com/office/drawing/2014/main" id="{1CF5C4D2-9CD3-428A-963E-6C1B6CD55B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97092027-865E-45E1-9B76-80C63517FB0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Rectangle 230">
            <a:extLst>
              <a:ext uri="{FF2B5EF4-FFF2-40B4-BE49-F238E27FC236}">
                <a16:creationId xmlns:a16="http://schemas.microsoft.com/office/drawing/2014/main" id="{50F1E595-36C0-40B6-B340-15AA1EE81E06}"/>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3" name="Rectangle 232">
            <a:extLst>
              <a:ext uri="{FF2B5EF4-FFF2-40B4-BE49-F238E27FC236}">
                <a16:creationId xmlns:a16="http://schemas.microsoft.com/office/drawing/2014/main" id="{0AE56DA6-8360-4D95-B2BA-399A2C6D66CF}"/>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5" name="Rectangle 234">
            <a:extLst>
              <a:ext uri="{FF2B5EF4-FFF2-40B4-BE49-F238E27FC236}">
                <a16:creationId xmlns:a16="http://schemas.microsoft.com/office/drawing/2014/main" id="{E2CBFAB3-C8AB-4123-B68B-6C189391B17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7" name="Rectangle 236">
            <a:extLst>
              <a:ext uri="{FF2B5EF4-FFF2-40B4-BE49-F238E27FC236}">
                <a16:creationId xmlns:a16="http://schemas.microsoft.com/office/drawing/2014/main" id="{5F42175B-727C-4315-85A3-E491F242AE9E}"/>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Rectangle 238">
            <a:extLst>
              <a:ext uri="{FF2B5EF4-FFF2-40B4-BE49-F238E27FC236}">
                <a16:creationId xmlns:a16="http://schemas.microsoft.com/office/drawing/2014/main" id="{F3BE5C01-3CE8-4074-8236-59669B30889D}"/>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1" name="Rectangle 240">
            <a:extLst>
              <a:ext uri="{FF2B5EF4-FFF2-40B4-BE49-F238E27FC236}">
                <a16:creationId xmlns:a16="http://schemas.microsoft.com/office/drawing/2014/main" id="{A5907C5D-3206-4A68-9FAB-6FA5F8125055}"/>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3" name="Rectangle 242">
            <a:extLst>
              <a:ext uri="{FF2B5EF4-FFF2-40B4-BE49-F238E27FC236}">
                <a16:creationId xmlns:a16="http://schemas.microsoft.com/office/drawing/2014/main" id="{CBA11BE5-67F8-44EB-81F5-1A159F7D2F0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 name="Rectangle 244">
            <a:extLst>
              <a:ext uri="{FF2B5EF4-FFF2-40B4-BE49-F238E27FC236}">
                <a16:creationId xmlns:a16="http://schemas.microsoft.com/office/drawing/2014/main" id="{97D6FDE5-F4BE-44E0-ABBD-072AF009B5F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Rectangle 246">
            <a:extLst>
              <a:ext uri="{FF2B5EF4-FFF2-40B4-BE49-F238E27FC236}">
                <a16:creationId xmlns:a16="http://schemas.microsoft.com/office/drawing/2014/main" id="{E4FC4C44-B3BA-4424-B8AC-89A284B141E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 name="Rectangle 248">
            <a:extLst>
              <a:ext uri="{FF2B5EF4-FFF2-40B4-BE49-F238E27FC236}">
                <a16:creationId xmlns:a16="http://schemas.microsoft.com/office/drawing/2014/main" id="{F71589F7-C2C8-4482-85F1-53BE2C59CC58}"/>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 name="Rectangle 250">
            <a:extLst>
              <a:ext uri="{FF2B5EF4-FFF2-40B4-BE49-F238E27FC236}">
                <a16:creationId xmlns:a16="http://schemas.microsoft.com/office/drawing/2014/main" id="{5884834E-35DC-4F5B-A95E-E720205D54A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 name="Rectangle 252">
            <a:extLst>
              <a:ext uri="{FF2B5EF4-FFF2-40B4-BE49-F238E27FC236}">
                <a16:creationId xmlns:a16="http://schemas.microsoft.com/office/drawing/2014/main" id="{EB424D17-DEEF-4742-9586-FEA14BD11E9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 name="Rectangle 254">
            <a:extLst>
              <a:ext uri="{FF2B5EF4-FFF2-40B4-BE49-F238E27FC236}">
                <a16:creationId xmlns:a16="http://schemas.microsoft.com/office/drawing/2014/main" id="{9CDFE456-87BB-457C-B024-FC3E136B4B6F}"/>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 name="Rectangle 256">
            <a:extLst>
              <a:ext uri="{FF2B5EF4-FFF2-40B4-BE49-F238E27FC236}">
                <a16:creationId xmlns:a16="http://schemas.microsoft.com/office/drawing/2014/main" id="{5985D4F0-2B36-46DF-85A2-B592472C4443}"/>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8C168296-295D-43B9-BDEF-C70AD2AF83E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1" name="Rectangle 260">
            <a:extLst>
              <a:ext uri="{FF2B5EF4-FFF2-40B4-BE49-F238E27FC236}">
                <a16:creationId xmlns:a16="http://schemas.microsoft.com/office/drawing/2014/main" id="{3E07ED7D-1241-4121-B146-5F1C00C93182}"/>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 name="Rectangle 262">
            <a:extLst>
              <a:ext uri="{FF2B5EF4-FFF2-40B4-BE49-F238E27FC236}">
                <a16:creationId xmlns:a16="http://schemas.microsoft.com/office/drawing/2014/main" id="{5E3447F9-933A-464C-BA02-0EC60C4E5C4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 name="Rectangle 264">
            <a:extLst>
              <a:ext uri="{FF2B5EF4-FFF2-40B4-BE49-F238E27FC236}">
                <a16:creationId xmlns:a16="http://schemas.microsoft.com/office/drawing/2014/main" id="{4A5E733F-8677-45D9-A1F1-58FDC0C8F1A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 name="Rectangle 266">
            <a:extLst>
              <a:ext uri="{FF2B5EF4-FFF2-40B4-BE49-F238E27FC236}">
                <a16:creationId xmlns:a16="http://schemas.microsoft.com/office/drawing/2014/main" id="{3CA29F40-E2A4-42A5-A239-E4EE3A94CB18}"/>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 name="Rectangle 268">
            <a:extLst>
              <a:ext uri="{FF2B5EF4-FFF2-40B4-BE49-F238E27FC236}">
                <a16:creationId xmlns:a16="http://schemas.microsoft.com/office/drawing/2014/main" id="{A32C5F4C-1DAD-4E60-A58B-E30D41C9935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 name="Rectangle 270">
            <a:extLst>
              <a:ext uri="{FF2B5EF4-FFF2-40B4-BE49-F238E27FC236}">
                <a16:creationId xmlns:a16="http://schemas.microsoft.com/office/drawing/2014/main" id="{D3AF1E0B-16DD-482B-912F-11D0FF82EBC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 name="Rectangle 272">
            <a:extLst>
              <a:ext uri="{FF2B5EF4-FFF2-40B4-BE49-F238E27FC236}">
                <a16:creationId xmlns:a16="http://schemas.microsoft.com/office/drawing/2014/main" id="{59A43D8D-D17B-40C2-921C-E526DC7EE821}"/>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 name="Rectangle 274">
            <a:extLst>
              <a:ext uri="{FF2B5EF4-FFF2-40B4-BE49-F238E27FC236}">
                <a16:creationId xmlns:a16="http://schemas.microsoft.com/office/drawing/2014/main" id="{608C4E8B-92D4-499F-9D54-43DB89E65F58}"/>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7" name="Rectangle 276">
            <a:extLst>
              <a:ext uri="{FF2B5EF4-FFF2-40B4-BE49-F238E27FC236}">
                <a16:creationId xmlns:a16="http://schemas.microsoft.com/office/drawing/2014/main" id="{533B6C68-4A69-425F-8440-DEA65D3169E4}"/>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 name="Rectangle 278">
            <a:extLst>
              <a:ext uri="{FF2B5EF4-FFF2-40B4-BE49-F238E27FC236}">
                <a16:creationId xmlns:a16="http://schemas.microsoft.com/office/drawing/2014/main" id="{DD9F2631-7EEC-4473-B516-30E748D6998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 name="Rectangle 280">
            <a:extLst>
              <a:ext uri="{FF2B5EF4-FFF2-40B4-BE49-F238E27FC236}">
                <a16:creationId xmlns:a16="http://schemas.microsoft.com/office/drawing/2014/main" id="{5D910E42-6BDD-436E-8A33-290421C4E75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 name="Rectangle 282">
            <a:extLst>
              <a:ext uri="{FF2B5EF4-FFF2-40B4-BE49-F238E27FC236}">
                <a16:creationId xmlns:a16="http://schemas.microsoft.com/office/drawing/2014/main" id="{3C352958-EBFB-44D7-B40D-B9F3315310C7}"/>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 name="Rectangle 284">
            <a:extLst>
              <a:ext uri="{FF2B5EF4-FFF2-40B4-BE49-F238E27FC236}">
                <a16:creationId xmlns:a16="http://schemas.microsoft.com/office/drawing/2014/main" id="{D6D8BED4-ED7F-4F32-AE7C-11308C1000C8}"/>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 name="Rectangle 286">
            <a:extLst>
              <a:ext uri="{FF2B5EF4-FFF2-40B4-BE49-F238E27FC236}">
                <a16:creationId xmlns:a16="http://schemas.microsoft.com/office/drawing/2014/main" id="{99973E6B-F756-47BC-BAD9-37363E0F372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9" name="Rectangle 288">
            <a:extLst>
              <a:ext uri="{FF2B5EF4-FFF2-40B4-BE49-F238E27FC236}">
                <a16:creationId xmlns:a16="http://schemas.microsoft.com/office/drawing/2014/main" id="{21D4EC64-989C-46BC-B32D-A0AB29D9308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1" name="Rectangle 290">
            <a:extLst>
              <a:ext uri="{FF2B5EF4-FFF2-40B4-BE49-F238E27FC236}">
                <a16:creationId xmlns:a16="http://schemas.microsoft.com/office/drawing/2014/main" id="{FBCC80EF-D5D6-4FEE-BF6A-29AD0084743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3" name="Rectangle 292">
            <a:extLst>
              <a:ext uri="{FF2B5EF4-FFF2-40B4-BE49-F238E27FC236}">
                <a16:creationId xmlns:a16="http://schemas.microsoft.com/office/drawing/2014/main" id="{F624277D-D299-4BB4-BD34-2C12643AF595}"/>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5" name="Rectangle 294">
            <a:extLst>
              <a:ext uri="{FF2B5EF4-FFF2-40B4-BE49-F238E27FC236}">
                <a16:creationId xmlns:a16="http://schemas.microsoft.com/office/drawing/2014/main" id="{D4788912-D82A-4AC2-80F1-06FC6F27131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Rectangle 296">
            <a:extLst>
              <a:ext uri="{FF2B5EF4-FFF2-40B4-BE49-F238E27FC236}">
                <a16:creationId xmlns:a16="http://schemas.microsoft.com/office/drawing/2014/main" id="{A3AF912E-D346-4FD0-A633-24CFCFFD428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9" name="Rectangle 298">
            <a:extLst>
              <a:ext uri="{FF2B5EF4-FFF2-40B4-BE49-F238E27FC236}">
                <a16:creationId xmlns:a16="http://schemas.microsoft.com/office/drawing/2014/main" id="{9FBF869E-1EBB-4C8A-987A-374C462B749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4692D8B6-F8FF-4C44-905F-528B83DE0286}"/>
              </a:ext>
            </a:extLst>
          </p:cNvPr>
          <p:cNvSpPr txBox="1"/>
          <p:nvPr/>
        </p:nvSpPr>
        <p:spPr>
          <a:xfrm>
            <a:off x="912310" y="831995"/>
            <a:ext cx="6622346" cy="830997"/>
          </a:xfrm>
          <a:prstGeom prst="rect">
            <a:avLst/>
          </a:prstGeom>
          <a:noFill/>
        </p:spPr>
        <p:txBody>
          <a:bodyPr wrap="square" rtlCol="0">
            <a:spAutoFit/>
          </a:bodyPr>
          <a:lstStyle/>
          <a:p>
            <a:r>
              <a:rPr lang="en-GB" sz="4800" dirty="0"/>
              <a:t>References</a:t>
            </a:r>
          </a:p>
        </p:txBody>
      </p:sp>
      <p:sp>
        <p:nvSpPr>
          <p:cNvPr id="5" name="TextBox 4">
            <a:extLst>
              <a:ext uri="{FF2B5EF4-FFF2-40B4-BE49-F238E27FC236}">
                <a16:creationId xmlns:a16="http://schemas.microsoft.com/office/drawing/2014/main" id="{D966BE0A-4400-48DA-8D4E-074DA8C46865}"/>
              </a:ext>
            </a:extLst>
          </p:cNvPr>
          <p:cNvSpPr txBox="1"/>
          <p:nvPr/>
        </p:nvSpPr>
        <p:spPr>
          <a:xfrm>
            <a:off x="1003749" y="1729873"/>
            <a:ext cx="10290172" cy="2554545"/>
          </a:xfrm>
          <a:prstGeom prst="rect">
            <a:avLst/>
          </a:prstGeom>
          <a:noFill/>
        </p:spPr>
        <p:txBody>
          <a:bodyPr wrap="square" rtlCol="0">
            <a:spAutoFit/>
          </a:bodyPr>
          <a:lstStyle/>
          <a:p>
            <a:pPr marL="171450" indent="-171450">
              <a:buFont typeface="Arial" panose="020B0604020202020204" pitchFamily="34" charset="0"/>
              <a:buChar char="•"/>
            </a:pPr>
            <a:r>
              <a:rPr lang="en-GB" sz="1600" dirty="0" err="1"/>
              <a:t>Beaury</a:t>
            </a:r>
            <a:r>
              <a:rPr lang="en-GB" sz="1600" dirty="0"/>
              <a:t>, E.M., Fusco, E.J., Jackson, M.R., </a:t>
            </a:r>
            <a:r>
              <a:rPr lang="en-GB" sz="1600" dirty="0" err="1"/>
              <a:t>Laginhas</a:t>
            </a:r>
            <a:r>
              <a:rPr lang="en-GB" sz="1600" dirty="0"/>
              <a:t>, B.B., Morelli, T.L., Allen, J.M., </a:t>
            </a:r>
            <a:r>
              <a:rPr lang="en-GB" sz="1600" dirty="0" err="1"/>
              <a:t>Pasquarella</a:t>
            </a:r>
            <a:r>
              <a:rPr lang="en-GB" sz="1600" dirty="0"/>
              <a:t>, V.J. and Bradley, B.A. 2020. Incorporating climate change into invasive species management: insights from managers. Biological Invasions, 22(2), pp.233-252.</a:t>
            </a:r>
          </a:p>
          <a:p>
            <a:pPr marL="171450" indent="-171450">
              <a:buFont typeface="Arial" panose="020B0604020202020204" pitchFamily="34" charset="0"/>
              <a:buChar char="•"/>
            </a:pPr>
            <a:r>
              <a:rPr lang="en-GB" sz="1600" dirty="0" err="1"/>
              <a:t>Katul</a:t>
            </a:r>
            <a:r>
              <a:rPr lang="en-GB" sz="1600" dirty="0"/>
              <a:t>, G.G., </a:t>
            </a:r>
            <a:r>
              <a:rPr lang="en-GB" sz="1600" dirty="0" err="1"/>
              <a:t>Porporato</a:t>
            </a:r>
            <a:r>
              <a:rPr lang="en-GB" sz="1600" dirty="0"/>
              <a:t>, A., Nathan, R., Siqueira, M., </a:t>
            </a:r>
            <a:r>
              <a:rPr lang="en-GB" sz="1600" dirty="0" err="1"/>
              <a:t>Soons</a:t>
            </a:r>
            <a:r>
              <a:rPr lang="en-GB" sz="1600" dirty="0"/>
              <a:t>, M.B., Poggi, D., Horn, H.S. and Levin, S.A., 2005. Mechanistic analytical models for long-distance seed dispersal by wind. The American Naturalist, 166(3), pp.368-381.</a:t>
            </a:r>
          </a:p>
          <a:p>
            <a:pPr marL="171450" indent="-171450">
              <a:buFont typeface="Arial" panose="020B0604020202020204" pitchFamily="34" charset="0"/>
              <a:buChar char="•"/>
            </a:pPr>
            <a:r>
              <a:rPr lang="en-GB" sz="1600" dirty="0"/>
              <a:t>Neubert, M.G. and Caswell, H., 2000. Demography and dispersal: calculation and sensitivity analysis of invasion speed for structured populations. Ecology, 81(6), pp.1613-1628.</a:t>
            </a:r>
          </a:p>
          <a:p>
            <a:pPr marL="171450" indent="-171450">
              <a:buFont typeface="Arial" panose="020B0604020202020204" pitchFamily="34" charset="0"/>
              <a:buChar char="•"/>
            </a:pPr>
            <a:r>
              <a:rPr lang="en-GB" sz="1600" dirty="0" err="1"/>
              <a:t>Skarpaas</a:t>
            </a:r>
            <a:r>
              <a:rPr lang="en-GB" sz="1600" dirty="0"/>
              <a:t>, O. and Shea, K., 2007. Dispersal patterns, dispersal mechanisms, and invasion wave speeds for invasive thistles. The American Naturalist, 170(3), pp.421-430.</a:t>
            </a:r>
          </a:p>
          <a:p>
            <a:pPr marL="171450" indent="-171450">
              <a:buFont typeface="Arial" panose="020B0604020202020204" pitchFamily="34" charset="0"/>
              <a:buChar char="•"/>
            </a:pPr>
            <a:r>
              <a:rPr lang="en-GB" sz="1600" dirty="0"/>
              <a:t>Zhang, R., </a:t>
            </a:r>
            <a:r>
              <a:rPr lang="en-GB" sz="1600" dirty="0" err="1"/>
              <a:t>Jongejans</a:t>
            </a:r>
            <a:r>
              <a:rPr lang="en-GB" sz="1600" dirty="0"/>
              <a:t>, E. and Shea, K., 2011. Warming increases the spread of an invasive thistle. </a:t>
            </a:r>
            <a:r>
              <a:rPr lang="en-GB" sz="1600" dirty="0" err="1"/>
              <a:t>PLoS</a:t>
            </a:r>
            <a:r>
              <a:rPr lang="en-GB" sz="1600" dirty="0"/>
              <a:t> One, 6(6).</a:t>
            </a:r>
          </a:p>
        </p:txBody>
      </p:sp>
    </p:spTree>
    <p:extLst>
      <p:ext uri="{BB962C8B-B14F-4D97-AF65-F5344CB8AC3E}">
        <p14:creationId xmlns:p14="http://schemas.microsoft.com/office/powerpoint/2010/main" val="3907350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0C1C637-DA7E-4EF3-A195-EFF3B67777BB}"/>
              </a:ext>
            </a:extLst>
          </p:cNvPr>
          <p:cNvSpPr/>
          <p:nvPr/>
        </p:nvSpPr>
        <p:spPr>
          <a:xfrm>
            <a:off x="1027988" y="2344845"/>
            <a:ext cx="3079469" cy="800376"/>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lt1">
                    <a:alpha val="60000"/>
                  </a:schemeClr>
                </a:solidFill>
              </a:rPr>
              <a:t>Understanding how species distributions shift</a:t>
            </a:r>
          </a:p>
        </p:txBody>
      </p:sp>
      <p:sp>
        <p:nvSpPr>
          <p:cNvPr id="59" name="Rectangle 58">
            <a:extLst>
              <a:ext uri="{FF2B5EF4-FFF2-40B4-BE49-F238E27FC236}">
                <a16:creationId xmlns:a16="http://schemas.microsoft.com/office/drawing/2014/main" id="{1F40D12D-A35E-4C12-AD66-43E5C1A236C0}"/>
              </a:ext>
            </a:extLst>
          </p:cNvPr>
          <p:cNvSpPr/>
          <p:nvPr/>
        </p:nvSpPr>
        <p:spPr>
          <a:xfrm>
            <a:off x="1024026" y="3335721"/>
            <a:ext cx="3079469" cy="754117"/>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lt1">
                    <a:alpha val="60000"/>
                  </a:schemeClr>
                </a:solidFill>
              </a:rPr>
              <a:t>Understanding gene flow between populations</a:t>
            </a:r>
          </a:p>
        </p:txBody>
      </p:sp>
      <p:sp>
        <p:nvSpPr>
          <p:cNvPr id="60" name="Rectangle 59">
            <a:extLst>
              <a:ext uri="{FF2B5EF4-FFF2-40B4-BE49-F238E27FC236}">
                <a16:creationId xmlns:a16="http://schemas.microsoft.com/office/drawing/2014/main" id="{9AA2EAA4-1028-4896-8F80-D4C094294CFE}"/>
              </a:ext>
            </a:extLst>
          </p:cNvPr>
          <p:cNvSpPr/>
          <p:nvPr/>
        </p:nvSpPr>
        <p:spPr>
          <a:xfrm>
            <a:off x="1024026" y="4280338"/>
            <a:ext cx="3079469" cy="1171903"/>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Making predictions regarding the spread of invasive species</a:t>
            </a:r>
          </a:p>
        </p:txBody>
      </p:sp>
      <p:sp>
        <p:nvSpPr>
          <p:cNvPr id="61" name="Rectangle 60">
            <a:extLst>
              <a:ext uri="{FF2B5EF4-FFF2-40B4-BE49-F238E27FC236}">
                <a16:creationId xmlns:a16="http://schemas.microsoft.com/office/drawing/2014/main" id="{414F180F-F760-48F3-9727-0AF9F9DFDA8B}"/>
              </a:ext>
            </a:extLst>
          </p:cNvPr>
          <p:cNvSpPr/>
          <p:nvPr/>
        </p:nvSpPr>
        <p:spPr>
          <a:xfrm>
            <a:off x="8092740" y="2344845"/>
            <a:ext cx="3078000" cy="80037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Predicting how quickly invasive species spread</a:t>
            </a:r>
          </a:p>
        </p:txBody>
      </p:sp>
      <p:sp>
        <p:nvSpPr>
          <p:cNvPr id="62" name="Rectangle 61">
            <a:extLst>
              <a:ext uri="{FF2B5EF4-FFF2-40B4-BE49-F238E27FC236}">
                <a16:creationId xmlns:a16="http://schemas.microsoft.com/office/drawing/2014/main" id="{EBAA666E-27EF-481D-B3D8-9366C40FD0FA}"/>
              </a:ext>
            </a:extLst>
          </p:cNvPr>
          <p:cNvSpPr/>
          <p:nvPr/>
        </p:nvSpPr>
        <p:spPr>
          <a:xfrm>
            <a:off x="8092740" y="3277310"/>
            <a:ext cx="3078000" cy="100565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Understanding which life stages contribute most to dispersal</a:t>
            </a:r>
          </a:p>
        </p:txBody>
      </p:sp>
      <p:sp>
        <p:nvSpPr>
          <p:cNvPr id="63" name="Rectangle 62">
            <a:extLst>
              <a:ext uri="{FF2B5EF4-FFF2-40B4-BE49-F238E27FC236}">
                <a16:creationId xmlns:a16="http://schemas.microsoft.com/office/drawing/2014/main" id="{315A7BA7-579F-4975-976D-98D6DE3DA6FB}"/>
              </a:ext>
            </a:extLst>
          </p:cNvPr>
          <p:cNvSpPr/>
          <p:nvPr/>
        </p:nvSpPr>
        <p:spPr>
          <a:xfrm>
            <a:off x="8092739" y="4446585"/>
            <a:ext cx="3078000" cy="100565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Understanding which agents most strongly drive dispersal</a:t>
            </a:r>
          </a:p>
        </p:txBody>
      </p:sp>
      <p:sp>
        <p:nvSpPr>
          <p:cNvPr id="4" name="TextBox 3">
            <a:extLst>
              <a:ext uri="{FF2B5EF4-FFF2-40B4-BE49-F238E27FC236}">
                <a16:creationId xmlns:a16="http://schemas.microsoft.com/office/drawing/2014/main" id="{EAF53AE0-247B-4213-A1AE-216A96A693E0}"/>
              </a:ext>
            </a:extLst>
          </p:cNvPr>
          <p:cNvSpPr txBox="1"/>
          <p:nvPr/>
        </p:nvSpPr>
        <p:spPr>
          <a:xfrm>
            <a:off x="956336" y="1820703"/>
            <a:ext cx="3425988" cy="430887"/>
          </a:xfrm>
          <a:prstGeom prst="rect">
            <a:avLst/>
          </a:prstGeom>
          <a:noFill/>
        </p:spPr>
        <p:txBody>
          <a:bodyPr wrap="square" rtlCol="0">
            <a:spAutoFit/>
          </a:bodyPr>
          <a:lstStyle/>
          <a:p>
            <a:r>
              <a:rPr lang="en-GB" sz="2200" i="1" dirty="0"/>
              <a:t>We can do a better job of…</a:t>
            </a:r>
          </a:p>
        </p:txBody>
      </p:sp>
      <p:sp>
        <p:nvSpPr>
          <p:cNvPr id="65" name="TextBox 64">
            <a:extLst>
              <a:ext uri="{FF2B5EF4-FFF2-40B4-BE49-F238E27FC236}">
                <a16:creationId xmlns:a16="http://schemas.microsoft.com/office/drawing/2014/main" id="{A4F430F1-AC52-4C62-9F4F-6F4C273EE2B3}"/>
              </a:ext>
            </a:extLst>
          </p:cNvPr>
          <p:cNvSpPr txBox="1"/>
          <p:nvPr/>
        </p:nvSpPr>
        <p:spPr>
          <a:xfrm>
            <a:off x="8032147" y="1823116"/>
            <a:ext cx="3425988" cy="430887"/>
          </a:xfrm>
          <a:prstGeom prst="rect">
            <a:avLst/>
          </a:prstGeom>
          <a:noFill/>
        </p:spPr>
        <p:txBody>
          <a:bodyPr wrap="square" rtlCol="0">
            <a:spAutoFit/>
          </a:bodyPr>
          <a:lstStyle/>
          <a:p>
            <a:r>
              <a:rPr lang="en-GB" sz="2200" i="1" dirty="0"/>
              <a:t>… which entails …</a:t>
            </a:r>
          </a:p>
        </p:txBody>
      </p:sp>
      <p:sp>
        <p:nvSpPr>
          <p:cNvPr id="5" name="Arrow: Right 4">
            <a:extLst>
              <a:ext uri="{FF2B5EF4-FFF2-40B4-BE49-F238E27FC236}">
                <a16:creationId xmlns:a16="http://schemas.microsoft.com/office/drawing/2014/main" id="{5A0C072C-DE9C-4593-9DEF-1A09FC79F9C1}"/>
              </a:ext>
            </a:extLst>
          </p:cNvPr>
          <p:cNvSpPr/>
          <p:nvPr/>
        </p:nvSpPr>
        <p:spPr>
          <a:xfrm>
            <a:off x="4221182" y="5044657"/>
            <a:ext cx="3761360" cy="241738"/>
          </a:xfrm>
          <a:prstGeom prst="right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Arrow: Right 67">
            <a:extLst>
              <a:ext uri="{FF2B5EF4-FFF2-40B4-BE49-F238E27FC236}">
                <a16:creationId xmlns:a16="http://schemas.microsoft.com/office/drawing/2014/main" id="{8F28F74E-193B-498F-AFE7-EADB911931B4}"/>
              </a:ext>
            </a:extLst>
          </p:cNvPr>
          <p:cNvSpPr/>
          <p:nvPr/>
        </p:nvSpPr>
        <p:spPr>
          <a:xfrm rot="20665034">
            <a:off x="4188544" y="4241567"/>
            <a:ext cx="3869574" cy="241738"/>
          </a:xfrm>
          <a:prstGeom prst="right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Arrow: Right 68">
            <a:extLst>
              <a:ext uri="{FF2B5EF4-FFF2-40B4-BE49-F238E27FC236}">
                <a16:creationId xmlns:a16="http://schemas.microsoft.com/office/drawing/2014/main" id="{C2F976DE-70E7-40F8-92C4-57621A52D72B}"/>
              </a:ext>
            </a:extLst>
          </p:cNvPr>
          <p:cNvSpPr/>
          <p:nvPr/>
        </p:nvSpPr>
        <p:spPr>
          <a:xfrm rot="20012195">
            <a:off x="4058071" y="3555275"/>
            <a:ext cx="4141449" cy="241738"/>
          </a:xfrm>
          <a:prstGeom prst="right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551195E9-A7CB-4E82-8BCC-D95A476154E8}"/>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002CA55D-2BFD-49F5-ADD8-DCB1C39083B2}"/>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7" name="Rectangle 6">
            <a:extLst>
              <a:ext uri="{FF2B5EF4-FFF2-40B4-BE49-F238E27FC236}">
                <a16:creationId xmlns:a16="http://schemas.microsoft.com/office/drawing/2014/main" id="{D0AADE10-8253-4B26-A063-2DF65E6094C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6DF371D8-EBA1-4A52-8E8D-447A15AB31B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953D49AC-732C-4835-8270-4A3116D5918B}"/>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B0F8FB8-F387-4DEB-902A-1DFFBC8A726B}"/>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15ED69FD-9A7F-4424-B97F-BD0D0B51A458}"/>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B8AE9A03-4B6B-404D-9A22-87705051B641}"/>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ectangle 93">
            <a:extLst>
              <a:ext uri="{FF2B5EF4-FFF2-40B4-BE49-F238E27FC236}">
                <a16:creationId xmlns:a16="http://schemas.microsoft.com/office/drawing/2014/main" id="{4ACF98DD-BA66-40D5-937A-94C30CE3C03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ectangle 95">
            <a:extLst>
              <a:ext uri="{FF2B5EF4-FFF2-40B4-BE49-F238E27FC236}">
                <a16:creationId xmlns:a16="http://schemas.microsoft.com/office/drawing/2014/main" id="{BC910E09-9D95-4516-A17D-44DD7921B716}"/>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ectangle 97">
            <a:extLst>
              <a:ext uri="{FF2B5EF4-FFF2-40B4-BE49-F238E27FC236}">
                <a16:creationId xmlns:a16="http://schemas.microsoft.com/office/drawing/2014/main" id="{62F7A5A5-AE33-4CAB-A96C-4560BB0D9980}"/>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ectangle 99">
            <a:extLst>
              <a:ext uri="{FF2B5EF4-FFF2-40B4-BE49-F238E27FC236}">
                <a16:creationId xmlns:a16="http://schemas.microsoft.com/office/drawing/2014/main" id="{3DBB2C60-3C2B-496E-81A1-D488F47A8564}"/>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ectangle 101">
            <a:extLst>
              <a:ext uri="{FF2B5EF4-FFF2-40B4-BE49-F238E27FC236}">
                <a16:creationId xmlns:a16="http://schemas.microsoft.com/office/drawing/2014/main" id="{826DA4E4-5F29-4696-AD75-0D9D525414F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ectangle 103">
            <a:extLst>
              <a:ext uri="{FF2B5EF4-FFF2-40B4-BE49-F238E27FC236}">
                <a16:creationId xmlns:a16="http://schemas.microsoft.com/office/drawing/2014/main" id="{CA81CE8C-013D-405F-A8DF-BAFEEA75AA7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ectangle 105">
            <a:extLst>
              <a:ext uri="{FF2B5EF4-FFF2-40B4-BE49-F238E27FC236}">
                <a16:creationId xmlns:a16="http://schemas.microsoft.com/office/drawing/2014/main" id="{26CF4E41-51F9-4FF7-937E-78778614E600}"/>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ectangle 107">
            <a:extLst>
              <a:ext uri="{FF2B5EF4-FFF2-40B4-BE49-F238E27FC236}">
                <a16:creationId xmlns:a16="http://schemas.microsoft.com/office/drawing/2014/main" id="{635407DE-72C9-472D-A14D-2990CB043F37}"/>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Rectangle 109">
            <a:extLst>
              <a:ext uri="{FF2B5EF4-FFF2-40B4-BE49-F238E27FC236}">
                <a16:creationId xmlns:a16="http://schemas.microsoft.com/office/drawing/2014/main" id="{64216FF4-B806-4F6D-B1DD-D924B89F1129}"/>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Rectangle 111">
            <a:extLst>
              <a:ext uri="{FF2B5EF4-FFF2-40B4-BE49-F238E27FC236}">
                <a16:creationId xmlns:a16="http://schemas.microsoft.com/office/drawing/2014/main" id="{EA57BAD8-7109-43F5-8E57-372AFE1754A8}"/>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Rectangle 113">
            <a:extLst>
              <a:ext uri="{FF2B5EF4-FFF2-40B4-BE49-F238E27FC236}">
                <a16:creationId xmlns:a16="http://schemas.microsoft.com/office/drawing/2014/main" id="{474C86DC-F03D-4850-9FBF-2794A30F09E5}"/>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Rectangle 115">
            <a:extLst>
              <a:ext uri="{FF2B5EF4-FFF2-40B4-BE49-F238E27FC236}">
                <a16:creationId xmlns:a16="http://schemas.microsoft.com/office/drawing/2014/main" id="{97110065-05F8-4114-88A4-AD58D70A3ED2}"/>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Rectangle 117">
            <a:extLst>
              <a:ext uri="{FF2B5EF4-FFF2-40B4-BE49-F238E27FC236}">
                <a16:creationId xmlns:a16="http://schemas.microsoft.com/office/drawing/2014/main" id="{7E02804B-AA44-4A1E-B49B-F31E6ACBF9CB}"/>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Rectangle 119">
            <a:extLst>
              <a:ext uri="{FF2B5EF4-FFF2-40B4-BE49-F238E27FC236}">
                <a16:creationId xmlns:a16="http://schemas.microsoft.com/office/drawing/2014/main" id="{85EBF535-2568-43A7-BE0A-943F4EA3C23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Rectangle 121">
            <a:extLst>
              <a:ext uri="{FF2B5EF4-FFF2-40B4-BE49-F238E27FC236}">
                <a16:creationId xmlns:a16="http://schemas.microsoft.com/office/drawing/2014/main" id="{55903CB3-521C-45C4-AED7-AADA3E36D917}"/>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Rectangle 123">
            <a:extLst>
              <a:ext uri="{FF2B5EF4-FFF2-40B4-BE49-F238E27FC236}">
                <a16:creationId xmlns:a16="http://schemas.microsoft.com/office/drawing/2014/main" id="{79E91B1C-D681-46B3-B108-E4EF843F4459}"/>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Rectangle 125">
            <a:extLst>
              <a:ext uri="{FF2B5EF4-FFF2-40B4-BE49-F238E27FC236}">
                <a16:creationId xmlns:a16="http://schemas.microsoft.com/office/drawing/2014/main" id="{B6C2042E-0423-4349-874B-A1F3ADE56C5E}"/>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Rectangle 127">
            <a:extLst>
              <a:ext uri="{FF2B5EF4-FFF2-40B4-BE49-F238E27FC236}">
                <a16:creationId xmlns:a16="http://schemas.microsoft.com/office/drawing/2014/main" id="{C67723DD-BD31-4243-9B0D-954D6E4C3A86}"/>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Rectangle 129">
            <a:extLst>
              <a:ext uri="{FF2B5EF4-FFF2-40B4-BE49-F238E27FC236}">
                <a16:creationId xmlns:a16="http://schemas.microsoft.com/office/drawing/2014/main" id="{D6D445E1-5934-43C0-B143-6CBFA735FFC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Rectangle 131">
            <a:extLst>
              <a:ext uri="{FF2B5EF4-FFF2-40B4-BE49-F238E27FC236}">
                <a16:creationId xmlns:a16="http://schemas.microsoft.com/office/drawing/2014/main" id="{B820D06A-DA54-42B5-AE55-129AABA74A51}"/>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Rectangle 133">
            <a:extLst>
              <a:ext uri="{FF2B5EF4-FFF2-40B4-BE49-F238E27FC236}">
                <a16:creationId xmlns:a16="http://schemas.microsoft.com/office/drawing/2014/main" id="{AEF72304-9FFA-47DF-8A39-27511E0731F9}"/>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Rectangle 135">
            <a:extLst>
              <a:ext uri="{FF2B5EF4-FFF2-40B4-BE49-F238E27FC236}">
                <a16:creationId xmlns:a16="http://schemas.microsoft.com/office/drawing/2014/main" id="{DB351C78-8490-4B76-A942-3705355411E5}"/>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Rectangle 137">
            <a:extLst>
              <a:ext uri="{FF2B5EF4-FFF2-40B4-BE49-F238E27FC236}">
                <a16:creationId xmlns:a16="http://schemas.microsoft.com/office/drawing/2014/main" id="{61FEC1CB-8DDE-4EC3-B678-B126FDD106C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Rectangle 139">
            <a:extLst>
              <a:ext uri="{FF2B5EF4-FFF2-40B4-BE49-F238E27FC236}">
                <a16:creationId xmlns:a16="http://schemas.microsoft.com/office/drawing/2014/main" id="{8C170FAA-8840-41B6-BED9-A310A8D504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Rectangle 141">
            <a:extLst>
              <a:ext uri="{FF2B5EF4-FFF2-40B4-BE49-F238E27FC236}">
                <a16:creationId xmlns:a16="http://schemas.microsoft.com/office/drawing/2014/main" id="{C2951758-BD5C-494D-B463-FC3EDBBE92DB}"/>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Rectangle 143">
            <a:extLst>
              <a:ext uri="{FF2B5EF4-FFF2-40B4-BE49-F238E27FC236}">
                <a16:creationId xmlns:a16="http://schemas.microsoft.com/office/drawing/2014/main" id="{9371E6F1-15BD-4F62-B6B7-2E35ABC36FA2}"/>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145">
            <a:extLst>
              <a:ext uri="{FF2B5EF4-FFF2-40B4-BE49-F238E27FC236}">
                <a16:creationId xmlns:a16="http://schemas.microsoft.com/office/drawing/2014/main" id="{5AB0E0B4-41C0-410E-8709-DC4194DDC989}"/>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Rectangle 147">
            <a:extLst>
              <a:ext uri="{FF2B5EF4-FFF2-40B4-BE49-F238E27FC236}">
                <a16:creationId xmlns:a16="http://schemas.microsoft.com/office/drawing/2014/main" id="{8135D33B-758C-4444-8E61-2543AF32EBA0}"/>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Rectangle 149">
            <a:extLst>
              <a:ext uri="{FF2B5EF4-FFF2-40B4-BE49-F238E27FC236}">
                <a16:creationId xmlns:a16="http://schemas.microsoft.com/office/drawing/2014/main" id="{48660E24-02E8-4392-83EF-8E3E3403699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ectangle 151">
            <a:extLst>
              <a:ext uri="{FF2B5EF4-FFF2-40B4-BE49-F238E27FC236}">
                <a16:creationId xmlns:a16="http://schemas.microsoft.com/office/drawing/2014/main" id="{342B06B7-8CC5-4A5A-9EA3-B7415F4700AE}"/>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Rectangle 153">
            <a:extLst>
              <a:ext uri="{FF2B5EF4-FFF2-40B4-BE49-F238E27FC236}">
                <a16:creationId xmlns:a16="http://schemas.microsoft.com/office/drawing/2014/main" id="{38FB03F8-2F6C-462B-85C3-FF49EB5EF8AA}"/>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Rectangle 155">
            <a:extLst>
              <a:ext uri="{FF2B5EF4-FFF2-40B4-BE49-F238E27FC236}">
                <a16:creationId xmlns:a16="http://schemas.microsoft.com/office/drawing/2014/main" id="{C882E705-420E-4D86-9D25-CF57A7A196DD}"/>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8" name="Rectangle 157">
            <a:extLst>
              <a:ext uri="{FF2B5EF4-FFF2-40B4-BE49-F238E27FC236}">
                <a16:creationId xmlns:a16="http://schemas.microsoft.com/office/drawing/2014/main" id="{BEC61CCC-B9B9-4A61-84BD-544850EF142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0" name="Rectangle 159">
            <a:extLst>
              <a:ext uri="{FF2B5EF4-FFF2-40B4-BE49-F238E27FC236}">
                <a16:creationId xmlns:a16="http://schemas.microsoft.com/office/drawing/2014/main" id="{2BA94237-5D40-4556-BE1E-A3E066B491D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Rectangle 161">
            <a:extLst>
              <a:ext uri="{FF2B5EF4-FFF2-40B4-BE49-F238E27FC236}">
                <a16:creationId xmlns:a16="http://schemas.microsoft.com/office/drawing/2014/main" id="{C07F667A-5FCA-4479-95A8-644CCF0DBC90}"/>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Rectangle 163">
            <a:extLst>
              <a:ext uri="{FF2B5EF4-FFF2-40B4-BE49-F238E27FC236}">
                <a16:creationId xmlns:a16="http://schemas.microsoft.com/office/drawing/2014/main" id="{3EE02253-33E5-4412-BF7F-93E04419256D}"/>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Rectangle 165">
            <a:extLst>
              <a:ext uri="{FF2B5EF4-FFF2-40B4-BE49-F238E27FC236}">
                <a16:creationId xmlns:a16="http://schemas.microsoft.com/office/drawing/2014/main" id="{5AC1A78D-12C3-4A38-AAF5-CDD03E982C79}"/>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Rectangle 167">
            <a:extLst>
              <a:ext uri="{FF2B5EF4-FFF2-40B4-BE49-F238E27FC236}">
                <a16:creationId xmlns:a16="http://schemas.microsoft.com/office/drawing/2014/main" id="{8B9C4B52-991E-4A7A-8DAA-EEDB1A0719C2}"/>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Rectangle 169">
            <a:extLst>
              <a:ext uri="{FF2B5EF4-FFF2-40B4-BE49-F238E27FC236}">
                <a16:creationId xmlns:a16="http://schemas.microsoft.com/office/drawing/2014/main" id="{FAF3E9F4-D7FD-4F06-BA88-392D2021E6EA}"/>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Rectangle 171">
            <a:extLst>
              <a:ext uri="{FF2B5EF4-FFF2-40B4-BE49-F238E27FC236}">
                <a16:creationId xmlns:a16="http://schemas.microsoft.com/office/drawing/2014/main" id="{B31213D0-B6C3-4B32-9056-862611F5691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Rectangle 173">
            <a:extLst>
              <a:ext uri="{FF2B5EF4-FFF2-40B4-BE49-F238E27FC236}">
                <a16:creationId xmlns:a16="http://schemas.microsoft.com/office/drawing/2014/main" id="{D64011ED-A808-4FC9-A251-1DF1BCE9F3A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Rectangle 175">
            <a:extLst>
              <a:ext uri="{FF2B5EF4-FFF2-40B4-BE49-F238E27FC236}">
                <a16:creationId xmlns:a16="http://schemas.microsoft.com/office/drawing/2014/main" id="{A697A39F-873B-469B-A498-1B78F093824B}"/>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Rectangle 177">
            <a:extLst>
              <a:ext uri="{FF2B5EF4-FFF2-40B4-BE49-F238E27FC236}">
                <a16:creationId xmlns:a16="http://schemas.microsoft.com/office/drawing/2014/main" id="{56DFC188-379F-4C39-8A3B-F1F02FD98197}"/>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TextBox 179">
            <a:extLst>
              <a:ext uri="{FF2B5EF4-FFF2-40B4-BE49-F238E27FC236}">
                <a16:creationId xmlns:a16="http://schemas.microsoft.com/office/drawing/2014/main" id="{0AB237D0-063F-4616-B87E-8C5421175ECA}"/>
              </a:ext>
            </a:extLst>
          </p:cNvPr>
          <p:cNvSpPr txBox="1"/>
          <p:nvPr/>
        </p:nvSpPr>
        <p:spPr>
          <a:xfrm>
            <a:off x="1003750" y="602265"/>
            <a:ext cx="6299200" cy="830997"/>
          </a:xfrm>
          <a:prstGeom prst="rect">
            <a:avLst/>
          </a:prstGeom>
          <a:noFill/>
        </p:spPr>
        <p:txBody>
          <a:bodyPr wrap="square" rtlCol="0">
            <a:spAutoFit/>
          </a:bodyPr>
          <a:lstStyle/>
          <a:p>
            <a:r>
              <a:rPr lang="en-GB" sz="4800" dirty="0"/>
              <a:t>Why quantify dispersal?</a:t>
            </a:r>
          </a:p>
        </p:txBody>
      </p:sp>
    </p:spTree>
    <p:extLst>
      <p:ext uri="{BB962C8B-B14F-4D97-AF65-F5344CB8AC3E}">
        <p14:creationId xmlns:p14="http://schemas.microsoft.com/office/powerpoint/2010/main" val="6663038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9" name="Rectangle 178">
            <a:extLst>
              <a:ext uri="{FF2B5EF4-FFF2-40B4-BE49-F238E27FC236}">
                <a16:creationId xmlns:a16="http://schemas.microsoft.com/office/drawing/2014/main" id="{2B3EF1A5-E524-4092-8066-730D556FAB1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3" name="Rectangle 212">
            <a:extLst>
              <a:ext uri="{FF2B5EF4-FFF2-40B4-BE49-F238E27FC236}">
                <a16:creationId xmlns:a16="http://schemas.microsoft.com/office/drawing/2014/main" id="{F0E6E6B5-6582-40BF-B49C-A5A82028C97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Rectangle 214">
            <a:extLst>
              <a:ext uri="{FF2B5EF4-FFF2-40B4-BE49-F238E27FC236}">
                <a16:creationId xmlns:a16="http://schemas.microsoft.com/office/drawing/2014/main" id="{7FE9DCF0-C935-4289-AD03-5FA319D43A9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7" name="Rectangle 216">
            <a:extLst>
              <a:ext uri="{FF2B5EF4-FFF2-40B4-BE49-F238E27FC236}">
                <a16:creationId xmlns:a16="http://schemas.microsoft.com/office/drawing/2014/main" id="{B9A3D005-AB13-403D-9100-2B99D9A2C05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9" name="Rectangle 218">
            <a:extLst>
              <a:ext uri="{FF2B5EF4-FFF2-40B4-BE49-F238E27FC236}">
                <a16:creationId xmlns:a16="http://schemas.microsoft.com/office/drawing/2014/main" id="{178ECA0D-623C-46A0-BB28-CE6FFCC4AC0B}"/>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1" name="Rectangle 220">
            <a:extLst>
              <a:ext uri="{FF2B5EF4-FFF2-40B4-BE49-F238E27FC236}">
                <a16:creationId xmlns:a16="http://schemas.microsoft.com/office/drawing/2014/main" id="{55EB12D0-EFE1-4ADD-9404-34B213AC8C7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3" name="Rectangle 222">
            <a:extLst>
              <a:ext uri="{FF2B5EF4-FFF2-40B4-BE49-F238E27FC236}">
                <a16:creationId xmlns:a16="http://schemas.microsoft.com/office/drawing/2014/main" id="{1B482DCC-6EF8-49A1-B242-13C3B0C580F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5" name="Rectangle 224">
            <a:extLst>
              <a:ext uri="{FF2B5EF4-FFF2-40B4-BE49-F238E27FC236}">
                <a16:creationId xmlns:a16="http://schemas.microsoft.com/office/drawing/2014/main" id="{795E0486-B53E-4840-9F92-888FE415FCE3}"/>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Rectangle 226">
            <a:extLst>
              <a:ext uri="{FF2B5EF4-FFF2-40B4-BE49-F238E27FC236}">
                <a16:creationId xmlns:a16="http://schemas.microsoft.com/office/drawing/2014/main" id="{1CF5C4D2-9CD3-428A-963E-6C1B6CD55B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97092027-865E-45E1-9B76-80C63517FB0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Rectangle 230">
            <a:extLst>
              <a:ext uri="{FF2B5EF4-FFF2-40B4-BE49-F238E27FC236}">
                <a16:creationId xmlns:a16="http://schemas.microsoft.com/office/drawing/2014/main" id="{50F1E595-36C0-40B6-B340-15AA1EE81E06}"/>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3" name="Rectangle 232">
            <a:extLst>
              <a:ext uri="{FF2B5EF4-FFF2-40B4-BE49-F238E27FC236}">
                <a16:creationId xmlns:a16="http://schemas.microsoft.com/office/drawing/2014/main" id="{0AE56DA6-8360-4D95-B2BA-399A2C6D66CF}"/>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5" name="Rectangle 234">
            <a:extLst>
              <a:ext uri="{FF2B5EF4-FFF2-40B4-BE49-F238E27FC236}">
                <a16:creationId xmlns:a16="http://schemas.microsoft.com/office/drawing/2014/main" id="{E2CBFAB3-C8AB-4123-B68B-6C189391B17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7" name="Rectangle 236">
            <a:extLst>
              <a:ext uri="{FF2B5EF4-FFF2-40B4-BE49-F238E27FC236}">
                <a16:creationId xmlns:a16="http://schemas.microsoft.com/office/drawing/2014/main" id="{5F42175B-727C-4315-85A3-E491F242AE9E}"/>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Rectangle 238">
            <a:extLst>
              <a:ext uri="{FF2B5EF4-FFF2-40B4-BE49-F238E27FC236}">
                <a16:creationId xmlns:a16="http://schemas.microsoft.com/office/drawing/2014/main" id="{F3BE5C01-3CE8-4074-8236-59669B30889D}"/>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1" name="Rectangle 240">
            <a:extLst>
              <a:ext uri="{FF2B5EF4-FFF2-40B4-BE49-F238E27FC236}">
                <a16:creationId xmlns:a16="http://schemas.microsoft.com/office/drawing/2014/main" id="{A5907C5D-3206-4A68-9FAB-6FA5F8125055}"/>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3" name="Rectangle 242">
            <a:extLst>
              <a:ext uri="{FF2B5EF4-FFF2-40B4-BE49-F238E27FC236}">
                <a16:creationId xmlns:a16="http://schemas.microsoft.com/office/drawing/2014/main" id="{CBA11BE5-67F8-44EB-81F5-1A159F7D2F0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 name="Rectangle 244">
            <a:extLst>
              <a:ext uri="{FF2B5EF4-FFF2-40B4-BE49-F238E27FC236}">
                <a16:creationId xmlns:a16="http://schemas.microsoft.com/office/drawing/2014/main" id="{97D6FDE5-F4BE-44E0-ABBD-072AF009B5F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Rectangle 246">
            <a:extLst>
              <a:ext uri="{FF2B5EF4-FFF2-40B4-BE49-F238E27FC236}">
                <a16:creationId xmlns:a16="http://schemas.microsoft.com/office/drawing/2014/main" id="{E4FC4C44-B3BA-4424-B8AC-89A284B141E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 name="Rectangle 248">
            <a:extLst>
              <a:ext uri="{FF2B5EF4-FFF2-40B4-BE49-F238E27FC236}">
                <a16:creationId xmlns:a16="http://schemas.microsoft.com/office/drawing/2014/main" id="{F71589F7-C2C8-4482-85F1-53BE2C59CC58}"/>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 name="Rectangle 250">
            <a:extLst>
              <a:ext uri="{FF2B5EF4-FFF2-40B4-BE49-F238E27FC236}">
                <a16:creationId xmlns:a16="http://schemas.microsoft.com/office/drawing/2014/main" id="{5884834E-35DC-4F5B-A95E-E720205D54A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 name="Rectangle 252">
            <a:extLst>
              <a:ext uri="{FF2B5EF4-FFF2-40B4-BE49-F238E27FC236}">
                <a16:creationId xmlns:a16="http://schemas.microsoft.com/office/drawing/2014/main" id="{EB424D17-DEEF-4742-9586-FEA14BD11E9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 name="Rectangle 254">
            <a:extLst>
              <a:ext uri="{FF2B5EF4-FFF2-40B4-BE49-F238E27FC236}">
                <a16:creationId xmlns:a16="http://schemas.microsoft.com/office/drawing/2014/main" id="{9CDFE456-87BB-457C-B024-FC3E136B4B6F}"/>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 name="Rectangle 256">
            <a:extLst>
              <a:ext uri="{FF2B5EF4-FFF2-40B4-BE49-F238E27FC236}">
                <a16:creationId xmlns:a16="http://schemas.microsoft.com/office/drawing/2014/main" id="{5985D4F0-2B36-46DF-85A2-B592472C4443}"/>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8C168296-295D-43B9-BDEF-C70AD2AF83E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1" name="Rectangle 260">
            <a:extLst>
              <a:ext uri="{FF2B5EF4-FFF2-40B4-BE49-F238E27FC236}">
                <a16:creationId xmlns:a16="http://schemas.microsoft.com/office/drawing/2014/main" id="{3E07ED7D-1241-4121-B146-5F1C00C93182}"/>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 name="Rectangle 262">
            <a:extLst>
              <a:ext uri="{FF2B5EF4-FFF2-40B4-BE49-F238E27FC236}">
                <a16:creationId xmlns:a16="http://schemas.microsoft.com/office/drawing/2014/main" id="{5E3447F9-933A-464C-BA02-0EC60C4E5C4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 name="Rectangle 264">
            <a:extLst>
              <a:ext uri="{FF2B5EF4-FFF2-40B4-BE49-F238E27FC236}">
                <a16:creationId xmlns:a16="http://schemas.microsoft.com/office/drawing/2014/main" id="{4A5E733F-8677-45D9-A1F1-58FDC0C8F1A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 name="Rectangle 266">
            <a:extLst>
              <a:ext uri="{FF2B5EF4-FFF2-40B4-BE49-F238E27FC236}">
                <a16:creationId xmlns:a16="http://schemas.microsoft.com/office/drawing/2014/main" id="{3CA29F40-E2A4-42A5-A239-E4EE3A94CB18}"/>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 name="Rectangle 268">
            <a:extLst>
              <a:ext uri="{FF2B5EF4-FFF2-40B4-BE49-F238E27FC236}">
                <a16:creationId xmlns:a16="http://schemas.microsoft.com/office/drawing/2014/main" id="{A32C5F4C-1DAD-4E60-A58B-E30D41C9935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 name="Rectangle 270">
            <a:extLst>
              <a:ext uri="{FF2B5EF4-FFF2-40B4-BE49-F238E27FC236}">
                <a16:creationId xmlns:a16="http://schemas.microsoft.com/office/drawing/2014/main" id="{D3AF1E0B-16DD-482B-912F-11D0FF82EBC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 name="Rectangle 272">
            <a:extLst>
              <a:ext uri="{FF2B5EF4-FFF2-40B4-BE49-F238E27FC236}">
                <a16:creationId xmlns:a16="http://schemas.microsoft.com/office/drawing/2014/main" id="{59A43D8D-D17B-40C2-921C-E526DC7EE821}"/>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 name="Rectangle 274">
            <a:extLst>
              <a:ext uri="{FF2B5EF4-FFF2-40B4-BE49-F238E27FC236}">
                <a16:creationId xmlns:a16="http://schemas.microsoft.com/office/drawing/2014/main" id="{608C4E8B-92D4-499F-9D54-43DB89E65F58}"/>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7" name="Rectangle 276">
            <a:extLst>
              <a:ext uri="{FF2B5EF4-FFF2-40B4-BE49-F238E27FC236}">
                <a16:creationId xmlns:a16="http://schemas.microsoft.com/office/drawing/2014/main" id="{533B6C68-4A69-425F-8440-DEA65D3169E4}"/>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 name="Rectangle 278">
            <a:extLst>
              <a:ext uri="{FF2B5EF4-FFF2-40B4-BE49-F238E27FC236}">
                <a16:creationId xmlns:a16="http://schemas.microsoft.com/office/drawing/2014/main" id="{DD9F2631-7EEC-4473-B516-30E748D6998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 name="Rectangle 280">
            <a:extLst>
              <a:ext uri="{FF2B5EF4-FFF2-40B4-BE49-F238E27FC236}">
                <a16:creationId xmlns:a16="http://schemas.microsoft.com/office/drawing/2014/main" id="{5D910E42-6BDD-436E-8A33-290421C4E75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 name="Rectangle 282">
            <a:extLst>
              <a:ext uri="{FF2B5EF4-FFF2-40B4-BE49-F238E27FC236}">
                <a16:creationId xmlns:a16="http://schemas.microsoft.com/office/drawing/2014/main" id="{3C352958-EBFB-44D7-B40D-B9F3315310C7}"/>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 name="Rectangle 284">
            <a:extLst>
              <a:ext uri="{FF2B5EF4-FFF2-40B4-BE49-F238E27FC236}">
                <a16:creationId xmlns:a16="http://schemas.microsoft.com/office/drawing/2014/main" id="{D6D8BED4-ED7F-4F32-AE7C-11308C1000C8}"/>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 name="Rectangle 286">
            <a:extLst>
              <a:ext uri="{FF2B5EF4-FFF2-40B4-BE49-F238E27FC236}">
                <a16:creationId xmlns:a16="http://schemas.microsoft.com/office/drawing/2014/main" id="{99973E6B-F756-47BC-BAD9-37363E0F372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9" name="Rectangle 288">
            <a:extLst>
              <a:ext uri="{FF2B5EF4-FFF2-40B4-BE49-F238E27FC236}">
                <a16:creationId xmlns:a16="http://schemas.microsoft.com/office/drawing/2014/main" id="{21D4EC64-989C-46BC-B32D-A0AB29D9308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1" name="Rectangle 290">
            <a:extLst>
              <a:ext uri="{FF2B5EF4-FFF2-40B4-BE49-F238E27FC236}">
                <a16:creationId xmlns:a16="http://schemas.microsoft.com/office/drawing/2014/main" id="{FBCC80EF-D5D6-4FEE-BF6A-29AD0084743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3" name="Rectangle 292">
            <a:extLst>
              <a:ext uri="{FF2B5EF4-FFF2-40B4-BE49-F238E27FC236}">
                <a16:creationId xmlns:a16="http://schemas.microsoft.com/office/drawing/2014/main" id="{F624277D-D299-4BB4-BD34-2C12643AF595}"/>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5" name="Rectangle 294">
            <a:extLst>
              <a:ext uri="{FF2B5EF4-FFF2-40B4-BE49-F238E27FC236}">
                <a16:creationId xmlns:a16="http://schemas.microsoft.com/office/drawing/2014/main" id="{D4788912-D82A-4AC2-80F1-06FC6F27131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Rectangle 296">
            <a:extLst>
              <a:ext uri="{FF2B5EF4-FFF2-40B4-BE49-F238E27FC236}">
                <a16:creationId xmlns:a16="http://schemas.microsoft.com/office/drawing/2014/main" id="{A3AF912E-D346-4FD0-A633-24CFCFFD428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9" name="Rectangle 298">
            <a:extLst>
              <a:ext uri="{FF2B5EF4-FFF2-40B4-BE49-F238E27FC236}">
                <a16:creationId xmlns:a16="http://schemas.microsoft.com/office/drawing/2014/main" id="{9FBF869E-1EBB-4C8A-987A-374C462B749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25" name="Picture 6" descr="C nutans seed leaving flowerhead Garman farm 040703 I">
            <a:extLst>
              <a:ext uri="{FF2B5EF4-FFF2-40B4-BE49-F238E27FC236}">
                <a16:creationId xmlns:a16="http://schemas.microsoft.com/office/drawing/2014/main" id="{94942AE8-6EB1-4022-A7E5-4F49E30150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12" t="7679" b="10694"/>
          <a:stretch/>
        </p:blipFill>
        <p:spPr bwMode="auto">
          <a:xfrm>
            <a:off x="7706786" y="1041540"/>
            <a:ext cx="3996895" cy="251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TextBox 326">
            <a:extLst>
              <a:ext uri="{FF2B5EF4-FFF2-40B4-BE49-F238E27FC236}">
                <a16:creationId xmlns:a16="http://schemas.microsoft.com/office/drawing/2014/main" id="{FF67C7B4-2103-47F0-B44E-4356CCAEF024}"/>
              </a:ext>
            </a:extLst>
          </p:cNvPr>
          <p:cNvSpPr txBox="1"/>
          <p:nvPr/>
        </p:nvSpPr>
        <p:spPr>
          <a:xfrm>
            <a:off x="10611385" y="3442917"/>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4692D8B6-F8FF-4C44-905F-528B83DE0286}"/>
              </a:ext>
            </a:extLst>
          </p:cNvPr>
          <p:cNvSpPr txBox="1"/>
          <p:nvPr/>
        </p:nvSpPr>
        <p:spPr>
          <a:xfrm>
            <a:off x="912310" y="831995"/>
            <a:ext cx="6622346" cy="830997"/>
          </a:xfrm>
          <a:prstGeom prst="rect">
            <a:avLst/>
          </a:prstGeom>
          <a:noFill/>
        </p:spPr>
        <p:txBody>
          <a:bodyPr wrap="square" rtlCol="0">
            <a:spAutoFit/>
          </a:bodyPr>
          <a:lstStyle/>
          <a:p>
            <a:r>
              <a:rPr lang="en-GB" sz="4800" dirty="0"/>
              <a:t>Questions?</a:t>
            </a:r>
          </a:p>
        </p:txBody>
      </p:sp>
      <p:sp>
        <p:nvSpPr>
          <p:cNvPr id="3" name="TextBox 2">
            <a:extLst>
              <a:ext uri="{FF2B5EF4-FFF2-40B4-BE49-F238E27FC236}">
                <a16:creationId xmlns:a16="http://schemas.microsoft.com/office/drawing/2014/main" id="{503075AF-4258-413A-A528-AF046ACF49EA}"/>
              </a:ext>
            </a:extLst>
          </p:cNvPr>
          <p:cNvSpPr txBox="1"/>
          <p:nvPr/>
        </p:nvSpPr>
        <p:spPr>
          <a:xfrm>
            <a:off x="942043" y="1982450"/>
            <a:ext cx="5245397" cy="1107996"/>
          </a:xfrm>
          <a:prstGeom prst="rect">
            <a:avLst/>
          </a:prstGeom>
          <a:noFill/>
        </p:spPr>
        <p:txBody>
          <a:bodyPr wrap="square" rtlCol="0">
            <a:spAutoFit/>
          </a:bodyPr>
          <a:lstStyle/>
          <a:p>
            <a:pPr marL="342900" indent="-342900">
              <a:buFont typeface="Arial" panose="020B0604020202020204" pitchFamily="34" charset="0"/>
              <a:buChar char="•"/>
            </a:pPr>
            <a:r>
              <a:rPr lang="en-GB" sz="2200" dirty="0"/>
              <a:t>Ask them in the live Q&amp;A</a:t>
            </a:r>
          </a:p>
          <a:p>
            <a:pPr marL="342900" indent="-342900">
              <a:buFont typeface="Arial" panose="020B0604020202020204" pitchFamily="34" charset="0"/>
              <a:buChar char="•"/>
            </a:pPr>
            <a:endParaRPr lang="en-GB" sz="2200" dirty="0"/>
          </a:p>
          <a:p>
            <a:pPr marL="342900" indent="-342900">
              <a:buFont typeface="Arial" panose="020B0604020202020204" pitchFamily="34" charset="0"/>
              <a:buChar char="•"/>
            </a:pPr>
            <a:r>
              <a:rPr lang="en-GB" sz="2200" dirty="0"/>
              <a:t>Email them to me at </a:t>
            </a:r>
            <a:r>
              <a:rPr lang="en-GB" sz="2200" dirty="0">
                <a:hlinkClick r:id="rId3"/>
              </a:rPr>
              <a:t>thd5066@psu.edu</a:t>
            </a:r>
            <a:endParaRPr lang="en-GB" sz="2200" dirty="0"/>
          </a:p>
        </p:txBody>
      </p:sp>
      <p:sp>
        <p:nvSpPr>
          <p:cNvPr id="4" name="TextBox 3">
            <a:extLst>
              <a:ext uri="{FF2B5EF4-FFF2-40B4-BE49-F238E27FC236}">
                <a16:creationId xmlns:a16="http://schemas.microsoft.com/office/drawing/2014/main" id="{DB1798D0-9335-4055-AA8D-0F346291844C}"/>
              </a:ext>
            </a:extLst>
          </p:cNvPr>
          <p:cNvSpPr txBox="1"/>
          <p:nvPr/>
        </p:nvSpPr>
        <p:spPr>
          <a:xfrm>
            <a:off x="942043" y="5578855"/>
            <a:ext cx="6179982" cy="923330"/>
          </a:xfrm>
          <a:prstGeom prst="rect">
            <a:avLst/>
          </a:prstGeom>
          <a:noFill/>
        </p:spPr>
        <p:txBody>
          <a:bodyPr wrap="square" rtlCol="0">
            <a:spAutoFit/>
          </a:bodyPr>
          <a:lstStyle/>
          <a:p>
            <a:r>
              <a:rPr lang="en-GB" i="1" dirty="0"/>
              <a:t>Many thanks to the Penn State ecology program for their support, as well to the Shea Lab for providing resources, guidance, and feedback!</a:t>
            </a:r>
          </a:p>
        </p:txBody>
      </p:sp>
      <p:pic>
        <p:nvPicPr>
          <p:cNvPr id="53" name="Picture 52" descr="Chart, line chart&#10;&#10;Description automatically generated">
            <a:extLst>
              <a:ext uri="{FF2B5EF4-FFF2-40B4-BE49-F238E27FC236}">
                <a16:creationId xmlns:a16="http://schemas.microsoft.com/office/drawing/2014/main" id="{DF596EBC-FAC7-4366-A3A5-428015F6F4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0972" y="3641331"/>
            <a:ext cx="3999581" cy="2750317"/>
          </a:xfrm>
          <a:prstGeom prst="rect">
            <a:avLst/>
          </a:prstGeom>
          <a:ln>
            <a:solidFill>
              <a:schemeClr val="tx1"/>
            </a:solidFill>
          </a:ln>
        </p:spPr>
      </p:pic>
    </p:spTree>
    <p:extLst>
      <p:ext uri="{BB962C8B-B14F-4D97-AF65-F5344CB8AC3E}">
        <p14:creationId xmlns:p14="http://schemas.microsoft.com/office/powerpoint/2010/main" val="3492490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0C1C637-DA7E-4EF3-A195-EFF3B67777BB}"/>
              </a:ext>
            </a:extLst>
          </p:cNvPr>
          <p:cNvSpPr/>
          <p:nvPr/>
        </p:nvSpPr>
        <p:spPr>
          <a:xfrm>
            <a:off x="1027988" y="2344845"/>
            <a:ext cx="3079469" cy="800376"/>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lt1">
                    <a:alpha val="60000"/>
                  </a:schemeClr>
                </a:solidFill>
              </a:rPr>
              <a:t>Understanding how species distributions shift</a:t>
            </a:r>
          </a:p>
        </p:txBody>
      </p:sp>
      <p:sp>
        <p:nvSpPr>
          <p:cNvPr id="59" name="Rectangle 58">
            <a:extLst>
              <a:ext uri="{FF2B5EF4-FFF2-40B4-BE49-F238E27FC236}">
                <a16:creationId xmlns:a16="http://schemas.microsoft.com/office/drawing/2014/main" id="{1F40D12D-A35E-4C12-AD66-43E5C1A236C0}"/>
              </a:ext>
            </a:extLst>
          </p:cNvPr>
          <p:cNvSpPr/>
          <p:nvPr/>
        </p:nvSpPr>
        <p:spPr>
          <a:xfrm>
            <a:off x="1024026" y="3335721"/>
            <a:ext cx="3079469" cy="754117"/>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lt1">
                    <a:alpha val="60000"/>
                  </a:schemeClr>
                </a:solidFill>
              </a:rPr>
              <a:t>Understanding gene flow between populations</a:t>
            </a:r>
          </a:p>
        </p:txBody>
      </p:sp>
      <p:sp>
        <p:nvSpPr>
          <p:cNvPr id="60" name="Rectangle 59">
            <a:extLst>
              <a:ext uri="{FF2B5EF4-FFF2-40B4-BE49-F238E27FC236}">
                <a16:creationId xmlns:a16="http://schemas.microsoft.com/office/drawing/2014/main" id="{9AA2EAA4-1028-4896-8F80-D4C094294CFE}"/>
              </a:ext>
            </a:extLst>
          </p:cNvPr>
          <p:cNvSpPr/>
          <p:nvPr/>
        </p:nvSpPr>
        <p:spPr>
          <a:xfrm>
            <a:off x="1024026" y="4280338"/>
            <a:ext cx="3079469" cy="1171903"/>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Making predictions regarding the spread of invasive species</a:t>
            </a:r>
          </a:p>
        </p:txBody>
      </p:sp>
      <p:sp>
        <p:nvSpPr>
          <p:cNvPr id="61" name="Rectangle 60">
            <a:extLst>
              <a:ext uri="{FF2B5EF4-FFF2-40B4-BE49-F238E27FC236}">
                <a16:creationId xmlns:a16="http://schemas.microsoft.com/office/drawing/2014/main" id="{414F180F-F760-48F3-9727-0AF9F9DFDA8B}"/>
              </a:ext>
            </a:extLst>
          </p:cNvPr>
          <p:cNvSpPr/>
          <p:nvPr/>
        </p:nvSpPr>
        <p:spPr>
          <a:xfrm>
            <a:off x="8092740" y="2344845"/>
            <a:ext cx="3078000" cy="80037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Predicting how quickly invasive species spread</a:t>
            </a:r>
          </a:p>
        </p:txBody>
      </p:sp>
      <p:sp>
        <p:nvSpPr>
          <p:cNvPr id="62" name="Rectangle 61">
            <a:extLst>
              <a:ext uri="{FF2B5EF4-FFF2-40B4-BE49-F238E27FC236}">
                <a16:creationId xmlns:a16="http://schemas.microsoft.com/office/drawing/2014/main" id="{EBAA666E-27EF-481D-B3D8-9366C40FD0FA}"/>
              </a:ext>
            </a:extLst>
          </p:cNvPr>
          <p:cNvSpPr/>
          <p:nvPr/>
        </p:nvSpPr>
        <p:spPr>
          <a:xfrm>
            <a:off x="8092740" y="3277310"/>
            <a:ext cx="3078000" cy="100565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Understanding which life stages contribute most to dispersal</a:t>
            </a:r>
          </a:p>
        </p:txBody>
      </p:sp>
      <p:sp>
        <p:nvSpPr>
          <p:cNvPr id="63" name="Rectangle 62">
            <a:extLst>
              <a:ext uri="{FF2B5EF4-FFF2-40B4-BE49-F238E27FC236}">
                <a16:creationId xmlns:a16="http://schemas.microsoft.com/office/drawing/2014/main" id="{315A7BA7-579F-4975-976D-98D6DE3DA6FB}"/>
              </a:ext>
            </a:extLst>
          </p:cNvPr>
          <p:cNvSpPr/>
          <p:nvPr/>
        </p:nvSpPr>
        <p:spPr>
          <a:xfrm>
            <a:off x="8092739" y="4446585"/>
            <a:ext cx="3078000" cy="100565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Understanding which agents most strongly drive dispersal</a:t>
            </a:r>
          </a:p>
        </p:txBody>
      </p:sp>
      <p:sp>
        <p:nvSpPr>
          <p:cNvPr id="4" name="TextBox 3">
            <a:extLst>
              <a:ext uri="{FF2B5EF4-FFF2-40B4-BE49-F238E27FC236}">
                <a16:creationId xmlns:a16="http://schemas.microsoft.com/office/drawing/2014/main" id="{EAF53AE0-247B-4213-A1AE-216A96A693E0}"/>
              </a:ext>
            </a:extLst>
          </p:cNvPr>
          <p:cNvSpPr txBox="1"/>
          <p:nvPr/>
        </p:nvSpPr>
        <p:spPr>
          <a:xfrm>
            <a:off x="956336" y="1820703"/>
            <a:ext cx="3425988" cy="430887"/>
          </a:xfrm>
          <a:prstGeom prst="rect">
            <a:avLst/>
          </a:prstGeom>
          <a:noFill/>
        </p:spPr>
        <p:txBody>
          <a:bodyPr wrap="square" rtlCol="0">
            <a:spAutoFit/>
          </a:bodyPr>
          <a:lstStyle/>
          <a:p>
            <a:r>
              <a:rPr lang="en-GB" sz="2200" i="1" dirty="0"/>
              <a:t>We can do a better job of…</a:t>
            </a:r>
          </a:p>
        </p:txBody>
      </p:sp>
      <p:sp>
        <p:nvSpPr>
          <p:cNvPr id="65" name="TextBox 64">
            <a:extLst>
              <a:ext uri="{FF2B5EF4-FFF2-40B4-BE49-F238E27FC236}">
                <a16:creationId xmlns:a16="http://schemas.microsoft.com/office/drawing/2014/main" id="{A4F430F1-AC52-4C62-9F4F-6F4C273EE2B3}"/>
              </a:ext>
            </a:extLst>
          </p:cNvPr>
          <p:cNvSpPr txBox="1"/>
          <p:nvPr/>
        </p:nvSpPr>
        <p:spPr>
          <a:xfrm>
            <a:off x="8032147" y="1823116"/>
            <a:ext cx="3425988" cy="430887"/>
          </a:xfrm>
          <a:prstGeom prst="rect">
            <a:avLst/>
          </a:prstGeom>
          <a:noFill/>
        </p:spPr>
        <p:txBody>
          <a:bodyPr wrap="square" rtlCol="0">
            <a:spAutoFit/>
          </a:bodyPr>
          <a:lstStyle/>
          <a:p>
            <a:r>
              <a:rPr lang="en-GB" sz="2200" i="1" dirty="0"/>
              <a:t>… which entails …</a:t>
            </a:r>
          </a:p>
        </p:txBody>
      </p:sp>
      <p:sp>
        <p:nvSpPr>
          <p:cNvPr id="5" name="Arrow: Right 4">
            <a:extLst>
              <a:ext uri="{FF2B5EF4-FFF2-40B4-BE49-F238E27FC236}">
                <a16:creationId xmlns:a16="http://schemas.microsoft.com/office/drawing/2014/main" id="{5A0C072C-DE9C-4593-9DEF-1A09FC79F9C1}"/>
              </a:ext>
            </a:extLst>
          </p:cNvPr>
          <p:cNvSpPr/>
          <p:nvPr/>
        </p:nvSpPr>
        <p:spPr>
          <a:xfrm>
            <a:off x="4221182" y="5044657"/>
            <a:ext cx="3761360" cy="241738"/>
          </a:xfrm>
          <a:prstGeom prst="right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Arrow: Right 67">
            <a:extLst>
              <a:ext uri="{FF2B5EF4-FFF2-40B4-BE49-F238E27FC236}">
                <a16:creationId xmlns:a16="http://schemas.microsoft.com/office/drawing/2014/main" id="{8F28F74E-193B-498F-AFE7-EADB911931B4}"/>
              </a:ext>
            </a:extLst>
          </p:cNvPr>
          <p:cNvSpPr/>
          <p:nvPr/>
        </p:nvSpPr>
        <p:spPr>
          <a:xfrm rot="20665034">
            <a:off x="4188544" y="4241567"/>
            <a:ext cx="3869574" cy="241738"/>
          </a:xfrm>
          <a:prstGeom prst="right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Arrow: Right 68">
            <a:extLst>
              <a:ext uri="{FF2B5EF4-FFF2-40B4-BE49-F238E27FC236}">
                <a16:creationId xmlns:a16="http://schemas.microsoft.com/office/drawing/2014/main" id="{C2F976DE-70E7-40F8-92C4-57621A52D72B}"/>
              </a:ext>
            </a:extLst>
          </p:cNvPr>
          <p:cNvSpPr/>
          <p:nvPr/>
        </p:nvSpPr>
        <p:spPr>
          <a:xfrm rot="20012195">
            <a:off x="4058071" y="3555275"/>
            <a:ext cx="4141449" cy="241738"/>
          </a:xfrm>
          <a:prstGeom prst="right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551195E9-A7CB-4E82-8BCC-D95A476154E8}"/>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002CA55D-2BFD-49F5-ADD8-DCB1C39083B2}"/>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7" name="Rectangle 6">
            <a:extLst>
              <a:ext uri="{FF2B5EF4-FFF2-40B4-BE49-F238E27FC236}">
                <a16:creationId xmlns:a16="http://schemas.microsoft.com/office/drawing/2014/main" id="{D0AADE10-8253-4B26-A063-2DF65E6094C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6DF371D8-EBA1-4A52-8E8D-447A15AB31B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953D49AC-732C-4835-8270-4A3116D5918B}"/>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B0F8FB8-F387-4DEB-902A-1DFFBC8A726B}"/>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15ED69FD-9A7F-4424-B97F-BD0D0B51A458}"/>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B8AE9A03-4B6B-404D-9A22-87705051B641}"/>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ectangle 93">
            <a:extLst>
              <a:ext uri="{FF2B5EF4-FFF2-40B4-BE49-F238E27FC236}">
                <a16:creationId xmlns:a16="http://schemas.microsoft.com/office/drawing/2014/main" id="{4ACF98DD-BA66-40D5-937A-94C30CE3C03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ectangle 95">
            <a:extLst>
              <a:ext uri="{FF2B5EF4-FFF2-40B4-BE49-F238E27FC236}">
                <a16:creationId xmlns:a16="http://schemas.microsoft.com/office/drawing/2014/main" id="{BC910E09-9D95-4516-A17D-44DD7921B716}"/>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ectangle 97">
            <a:extLst>
              <a:ext uri="{FF2B5EF4-FFF2-40B4-BE49-F238E27FC236}">
                <a16:creationId xmlns:a16="http://schemas.microsoft.com/office/drawing/2014/main" id="{62F7A5A5-AE33-4CAB-A96C-4560BB0D9980}"/>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ectangle 99">
            <a:extLst>
              <a:ext uri="{FF2B5EF4-FFF2-40B4-BE49-F238E27FC236}">
                <a16:creationId xmlns:a16="http://schemas.microsoft.com/office/drawing/2014/main" id="{3DBB2C60-3C2B-496E-81A1-D488F47A8564}"/>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ectangle 101">
            <a:extLst>
              <a:ext uri="{FF2B5EF4-FFF2-40B4-BE49-F238E27FC236}">
                <a16:creationId xmlns:a16="http://schemas.microsoft.com/office/drawing/2014/main" id="{826DA4E4-5F29-4696-AD75-0D9D525414F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ectangle 103">
            <a:extLst>
              <a:ext uri="{FF2B5EF4-FFF2-40B4-BE49-F238E27FC236}">
                <a16:creationId xmlns:a16="http://schemas.microsoft.com/office/drawing/2014/main" id="{CA81CE8C-013D-405F-A8DF-BAFEEA75AA7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ectangle 105">
            <a:extLst>
              <a:ext uri="{FF2B5EF4-FFF2-40B4-BE49-F238E27FC236}">
                <a16:creationId xmlns:a16="http://schemas.microsoft.com/office/drawing/2014/main" id="{26CF4E41-51F9-4FF7-937E-78778614E600}"/>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ectangle 107">
            <a:extLst>
              <a:ext uri="{FF2B5EF4-FFF2-40B4-BE49-F238E27FC236}">
                <a16:creationId xmlns:a16="http://schemas.microsoft.com/office/drawing/2014/main" id="{635407DE-72C9-472D-A14D-2990CB043F37}"/>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Rectangle 109">
            <a:extLst>
              <a:ext uri="{FF2B5EF4-FFF2-40B4-BE49-F238E27FC236}">
                <a16:creationId xmlns:a16="http://schemas.microsoft.com/office/drawing/2014/main" id="{64216FF4-B806-4F6D-B1DD-D924B89F1129}"/>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Rectangle 111">
            <a:extLst>
              <a:ext uri="{FF2B5EF4-FFF2-40B4-BE49-F238E27FC236}">
                <a16:creationId xmlns:a16="http://schemas.microsoft.com/office/drawing/2014/main" id="{EA57BAD8-7109-43F5-8E57-372AFE1754A8}"/>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Rectangle 113">
            <a:extLst>
              <a:ext uri="{FF2B5EF4-FFF2-40B4-BE49-F238E27FC236}">
                <a16:creationId xmlns:a16="http://schemas.microsoft.com/office/drawing/2014/main" id="{474C86DC-F03D-4850-9FBF-2794A30F09E5}"/>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Rectangle 115">
            <a:extLst>
              <a:ext uri="{FF2B5EF4-FFF2-40B4-BE49-F238E27FC236}">
                <a16:creationId xmlns:a16="http://schemas.microsoft.com/office/drawing/2014/main" id="{97110065-05F8-4114-88A4-AD58D70A3ED2}"/>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Rectangle 117">
            <a:extLst>
              <a:ext uri="{FF2B5EF4-FFF2-40B4-BE49-F238E27FC236}">
                <a16:creationId xmlns:a16="http://schemas.microsoft.com/office/drawing/2014/main" id="{7E02804B-AA44-4A1E-B49B-F31E6ACBF9CB}"/>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Rectangle 119">
            <a:extLst>
              <a:ext uri="{FF2B5EF4-FFF2-40B4-BE49-F238E27FC236}">
                <a16:creationId xmlns:a16="http://schemas.microsoft.com/office/drawing/2014/main" id="{85EBF535-2568-43A7-BE0A-943F4EA3C23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Rectangle 121">
            <a:extLst>
              <a:ext uri="{FF2B5EF4-FFF2-40B4-BE49-F238E27FC236}">
                <a16:creationId xmlns:a16="http://schemas.microsoft.com/office/drawing/2014/main" id="{55903CB3-521C-45C4-AED7-AADA3E36D917}"/>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Rectangle 123">
            <a:extLst>
              <a:ext uri="{FF2B5EF4-FFF2-40B4-BE49-F238E27FC236}">
                <a16:creationId xmlns:a16="http://schemas.microsoft.com/office/drawing/2014/main" id="{79E91B1C-D681-46B3-B108-E4EF843F4459}"/>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Rectangle 125">
            <a:extLst>
              <a:ext uri="{FF2B5EF4-FFF2-40B4-BE49-F238E27FC236}">
                <a16:creationId xmlns:a16="http://schemas.microsoft.com/office/drawing/2014/main" id="{B6C2042E-0423-4349-874B-A1F3ADE56C5E}"/>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Rectangle 127">
            <a:extLst>
              <a:ext uri="{FF2B5EF4-FFF2-40B4-BE49-F238E27FC236}">
                <a16:creationId xmlns:a16="http://schemas.microsoft.com/office/drawing/2014/main" id="{C67723DD-BD31-4243-9B0D-954D6E4C3A86}"/>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Rectangle 129">
            <a:extLst>
              <a:ext uri="{FF2B5EF4-FFF2-40B4-BE49-F238E27FC236}">
                <a16:creationId xmlns:a16="http://schemas.microsoft.com/office/drawing/2014/main" id="{D6D445E1-5934-43C0-B143-6CBFA735FFC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Rectangle 131">
            <a:extLst>
              <a:ext uri="{FF2B5EF4-FFF2-40B4-BE49-F238E27FC236}">
                <a16:creationId xmlns:a16="http://schemas.microsoft.com/office/drawing/2014/main" id="{B820D06A-DA54-42B5-AE55-129AABA74A51}"/>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Rectangle 133">
            <a:extLst>
              <a:ext uri="{FF2B5EF4-FFF2-40B4-BE49-F238E27FC236}">
                <a16:creationId xmlns:a16="http://schemas.microsoft.com/office/drawing/2014/main" id="{AEF72304-9FFA-47DF-8A39-27511E0731F9}"/>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Rectangle 135">
            <a:extLst>
              <a:ext uri="{FF2B5EF4-FFF2-40B4-BE49-F238E27FC236}">
                <a16:creationId xmlns:a16="http://schemas.microsoft.com/office/drawing/2014/main" id="{DB351C78-8490-4B76-A942-3705355411E5}"/>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Rectangle 137">
            <a:extLst>
              <a:ext uri="{FF2B5EF4-FFF2-40B4-BE49-F238E27FC236}">
                <a16:creationId xmlns:a16="http://schemas.microsoft.com/office/drawing/2014/main" id="{61FEC1CB-8DDE-4EC3-B678-B126FDD106C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Rectangle 139">
            <a:extLst>
              <a:ext uri="{FF2B5EF4-FFF2-40B4-BE49-F238E27FC236}">
                <a16:creationId xmlns:a16="http://schemas.microsoft.com/office/drawing/2014/main" id="{8C170FAA-8840-41B6-BED9-A310A8D504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Rectangle 141">
            <a:extLst>
              <a:ext uri="{FF2B5EF4-FFF2-40B4-BE49-F238E27FC236}">
                <a16:creationId xmlns:a16="http://schemas.microsoft.com/office/drawing/2014/main" id="{C2951758-BD5C-494D-B463-FC3EDBBE92DB}"/>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Rectangle 143">
            <a:extLst>
              <a:ext uri="{FF2B5EF4-FFF2-40B4-BE49-F238E27FC236}">
                <a16:creationId xmlns:a16="http://schemas.microsoft.com/office/drawing/2014/main" id="{9371E6F1-15BD-4F62-B6B7-2E35ABC36FA2}"/>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145">
            <a:extLst>
              <a:ext uri="{FF2B5EF4-FFF2-40B4-BE49-F238E27FC236}">
                <a16:creationId xmlns:a16="http://schemas.microsoft.com/office/drawing/2014/main" id="{5AB0E0B4-41C0-410E-8709-DC4194DDC989}"/>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Rectangle 147">
            <a:extLst>
              <a:ext uri="{FF2B5EF4-FFF2-40B4-BE49-F238E27FC236}">
                <a16:creationId xmlns:a16="http://schemas.microsoft.com/office/drawing/2014/main" id="{8135D33B-758C-4444-8E61-2543AF32EBA0}"/>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Rectangle 149">
            <a:extLst>
              <a:ext uri="{FF2B5EF4-FFF2-40B4-BE49-F238E27FC236}">
                <a16:creationId xmlns:a16="http://schemas.microsoft.com/office/drawing/2014/main" id="{48660E24-02E8-4392-83EF-8E3E3403699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ectangle 151">
            <a:extLst>
              <a:ext uri="{FF2B5EF4-FFF2-40B4-BE49-F238E27FC236}">
                <a16:creationId xmlns:a16="http://schemas.microsoft.com/office/drawing/2014/main" id="{342B06B7-8CC5-4A5A-9EA3-B7415F4700AE}"/>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Rectangle 153">
            <a:extLst>
              <a:ext uri="{FF2B5EF4-FFF2-40B4-BE49-F238E27FC236}">
                <a16:creationId xmlns:a16="http://schemas.microsoft.com/office/drawing/2014/main" id="{38FB03F8-2F6C-462B-85C3-FF49EB5EF8AA}"/>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Rectangle 155">
            <a:extLst>
              <a:ext uri="{FF2B5EF4-FFF2-40B4-BE49-F238E27FC236}">
                <a16:creationId xmlns:a16="http://schemas.microsoft.com/office/drawing/2014/main" id="{C882E705-420E-4D86-9D25-CF57A7A196DD}"/>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8" name="Rectangle 157">
            <a:extLst>
              <a:ext uri="{FF2B5EF4-FFF2-40B4-BE49-F238E27FC236}">
                <a16:creationId xmlns:a16="http://schemas.microsoft.com/office/drawing/2014/main" id="{BEC61CCC-B9B9-4A61-84BD-544850EF142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0" name="Rectangle 159">
            <a:extLst>
              <a:ext uri="{FF2B5EF4-FFF2-40B4-BE49-F238E27FC236}">
                <a16:creationId xmlns:a16="http://schemas.microsoft.com/office/drawing/2014/main" id="{2BA94237-5D40-4556-BE1E-A3E066B491D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Rectangle 161">
            <a:extLst>
              <a:ext uri="{FF2B5EF4-FFF2-40B4-BE49-F238E27FC236}">
                <a16:creationId xmlns:a16="http://schemas.microsoft.com/office/drawing/2014/main" id="{C07F667A-5FCA-4479-95A8-644CCF0DBC90}"/>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Rectangle 163">
            <a:extLst>
              <a:ext uri="{FF2B5EF4-FFF2-40B4-BE49-F238E27FC236}">
                <a16:creationId xmlns:a16="http://schemas.microsoft.com/office/drawing/2014/main" id="{3EE02253-33E5-4412-BF7F-93E04419256D}"/>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Rectangle 165">
            <a:extLst>
              <a:ext uri="{FF2B5EF4-FFF2-40B4-BE49-F238E27FC236}">
                <a16:creationId xmlns:a16="http://schemas.microsoft.com/office/drawing/2014/main" id="{5AC1A78D-12C3-4A38-AAF5-CDD03E982C79}"/>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Rectangle 167">
            <a:extLst>
              <a:ext uri="{FF2B5EF4-FFF2-40B4-BE49-F238E27FC236}">
                <a16:creationId xmlns:a16="http://schemas.microsoft.com/office/drawing/2014/main" id="{8B9C4B52-991E-4A7A-8DAA-EEDB1A0719C2}"/>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Rectangle 169">
            <a:extLst>
              <a:ext uri="{FF2B5EF4-FFF2-40B4-BE49-F238E27FC236}">
                <a16:creationId xmlns:a16="http://schemas.microsoft.com/office/drawing/2014/main" id="{FAF3E9F4-D7FD-4F06-BA88-392D2021E6EA}"/>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Rectangle 171">
            <a:extLst>
              <a:ext uri="{FF2B5EF4-FFF2-40B4-BE49-F238E27FC236}">
                <a16:creationId xmlns:a16="http://schemas.microsoft.com/office/drawing/2014/main" id="{B31213D0-B6C3-4B32-9056-862611F5691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Rectangle 173">
            <a:extLst>
              <a:ext uri="{FF2B5EF4-FFF2-40B4-BE49-F238E27FC236}">
                <a16:creationId xmlns:a16="http://schemas.microsoft.com/office/drawing/2014/main" id="{D64011ED-A808-4FC9-A251-1DF1BCE9F3A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Rectangle 175">
            <a:extLst>
              <a:ext uri="{FF2B5EF4-FFF2-40B4-BE49-F238E27FC236}">
                <a16:creationId xmlns:a16="http://schemas.microsoft.com/office/drawing/2014/main" id="{A697A39F-873B-469B-A498-1B78F093824B}"/>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Rectangle 177">
            <a:extLst>
              <a:ext uri="{FF2B5EF4-FFF2-40B4-BE49-F238E27FC236}">
                <a16:creationId xmlns:a16="http://schemas.microsoft.com/office/drawing/2014/main" id="{56DFC188-379F-4C39-8A3B-F1F02FD98197}"/>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1D9F40DA-7108-4F62-B31F-73678DD5ED7C}"/>
              </a:ext>
            </a:extLst>
          </p:cNvPr>
          <p:cNvSpPr txBox="1"/>
          <p:nvPr/>
        </p:nvSpPr>
        <p:spPr>
          <a:xfrm>
            <a:off x="973779" y="5664203"/>
            <a:ext cx="10502487" cy="830997"/>
          </a:xfrm>
          <a:prstGeom prst="rect">
            <a:avLst/>
          </a:prstGeom>
          <a:noFill/>
        </p:spPr>
        <p:txBody>
          <a:bodyPr wrap="square" rtlCol="0">
            <a:spAutoFit/>
          </a:bodyPr>
          <a:lstStyle/>
          <a:p>
            <a:r>
              <a:rPr lang="en-GB" sz="2400" i="1" dirty="0"/>
              <a:t>A better understanding of dispersal in invasive species can help us make more informed management decisions that save time and money</a:t>
            </a:r>
          </a:p>
        </p:txBody>
      </p:sp>
      <p:sp>
        <p:nvSpPr>
          <p:cNvPr id="17" name="TextBox 16">
            <a:extLst>
              <a:ext uri="{FF2B5EF4-FFF2-40B4-BE49-F238E27FC236}">
                <a16:creationId xmlns:a16="http://schemas.microsoft.com/office/drawing/2014/main" id="{000F0F80-6930-44A4-9B73-F54B2F1B3942}"/>
              </a:ext>
            </a:extLst>
          </p:cNvPr>
          <p:cNvSpPr txBox="1"/>
          <p:nvPr/>
        </p:nvSpPr>
        <p:spPr>
          <a:xfrm>
            <a:off x="1003750" y="602265"/>
            <a:ext cx="6299200" cy="830997"/>
          </a:xfrm>
          <a:prstGeom prst="rect">
            <a:avLst/>
          </a:prstGeom>
          <a:noFill/>
        </p:spPr>
        <p:txBody>
          <a:bodyPr wrap="square" rtlCol="0">
            <a:spAutoFit/>
          </a:bodyPr>
          <a:lstStyle/>
          <a:p>
            <a:r>
              <a:rPr lang="en-GB" sz="4800" dirty="0"/>
              <a:t>Why quantify dispersal?</a:t>
            </a:r>
          </a:p>
        </p:txBody>
      </p:sp>
    </p:spTree>
    <p:extLst>
      <p:ext uri="{BB962C8B-B14F-4D97-AF65-F5344CB8AC3E}">
        <p14:creationId xmlns:p14="http://schemas.microsoft.com/office/powerpoint/2010/main" val="1922868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5937750" y="1835719"/>
            <a:ext cx="5238533" cy="2939266"/>
          </a:xfrm>
          <a:prstGeom prst="rect">
            <a:avLst/>
          </a:prstGeom>
          <a:noFill/>
        </p:spPr>
        <p:txBody>
          <a:bodyPr wrap="square" rtlCol="0">
            <a:spAutoFit/>
          </a:bodyPr>
          <a:lstStyle/>
          <a:p>
            <a:r>
              <a:rPr lang="en-GB" dirty="0"/>
              <a:t>Climate change has the potential to affect dispersal of organisms, either by directly affecting dispersal vectors or indirectly by affecting dispersal-related factors. </a:t>
            </a:r>
          </a:p>
          <a:p>
            <a:endParaRPr lang="en-GB" dirty="0"/>
          </a:p>
          <a:p>
            <a:pPr>
              <a:spcAft>
                <a:spcPts val="600"/>
              </a:spcAft>
            </a:pPr>
            <a:r>
              <a:rPr lang="en-GB" dirty="0"/>
              <a:t>This includes:</a:t>
            </a:r>
          </a:p>
          <a:p>
            <a:pPr marL="285750" indent="-285750">
              <a:buFont typeface="Arial" panose="020B0604020202020204" pitchFamily="34" charset="0"/>
              <a:buChar char="•"/>
            </a:pPr>
            <a:r>
              <a:rPr lang="en-GB" dirty="0"/>
              <a:t>Temperature</a:t>
            </a:r>
          </a:p>
          <a:p>
            <a:pPr marL="285750" indent="-285750">
              <a:buFont typeface="Arial" panose="020B0604020202020204" pitchFamily="34" charset="0"/>
              <a:buChar char="•"/>
            </a:pPr>
            <a:r>
              <a:rPr lang="en-GB" dirty="0"/>
              <a:t>Precipitation</a:t>
            </a:r>
          </a:p>
          <a:p>
            <a:pPr marL="285750" indent="-285750">
              <a:buFont typeface="Arial" panose="020B0604020202020204" pitchFamily="34" charset="0"/>
              <a:buChar char="•"/>
            </a:pPr>
            <a:r>
              <a:rPr lang="en-GB" dirty="0"/>
              <a:t>Wind speeds</a:t>
            </a:r>
          </a:p>
          <a:p>
            <a:pPr marL="285750" indent="-285750">
              <a:buFont typeface="Arial" panose="020B0604020202020204" pitchFamily="34" charset="0"/>
              <a:buChar char="•"/>
            </a:pPr>
            <a:r>
              <a:rPr lang="en-GB" dirty="0"/>
              <a:t>Frequency of extreme events</a:t>
            </a:r>
          </a:p>
        </p:txBody>
      </p:sp>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836E2D7-452C-47B6-A677-93DB0E9083B6}"/>
              </a:ext>
            </a:extLst>
          </p:cNvPr>
          <p:cNvSpPr txBox="1"/>
          <p:nvPr/>
        </p:nvSpPr>
        <p:spPr>
          <a:xfrm>
            <a:off x="1003750" y="602265"/>
            <a:ext cx="9479558" cy="830997"/>
          </a:xfrm>
          <a:prstGeom prst="rect">
            <a:avLst/>
          </a:prstGeom>
          <a:noFill/>
        </p:spPr>
        <p:txBody>
          <a:bodyPr wrap="square" rtlCol="0">
            <a:spAutoFit/>
          </a:bodyPr>
          <a:lstStyle/>
          <a:p>
            <a:r>
              <a:rPr lang="en-GB" sz="4800" dirty="0"/>
              <a:t>Climate change may affect dispersal</a:t>
            </a:r>
          </a:p>
        </p:txBody>
      </p:sp>
      <p:pic>
        <p:nvPicPr>
          <p:cNvPr id="16" name="Picture 6" descr="C nutans seed leaving flowerhead Garman farm 040703 I">
            <a:extLst>
              <a:ext uri="{FF2B5EF4-FFF2-40B4-BE49-F238E27FC236}">
                <a16:creationId xmlns:a16="http://schemas.microsoft.com/office/drawing/2014/main" id="{7568283F-D337-4885-A0BF-43BB3EB47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114250" y="1939743"/>
            <a:ext cx="4351830" cy="331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000EE0B-A805-4E55-8C1E-A8EB779FC3E0}"/>
              </a:ext>
            </a:extLst>
          </p:cNvPr>
          <p:cNvSpPr txBox="1"/>
          <p:nvPr/>
        </p:nvSpPr>
        <p:spPr>
          <a:xfrm>
            <a:off x="4367441" y="5050571"/>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4939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5937750" y="1835719"/>
            <a:ext cx="5238533" cy="2939266"/>
          </a:xfrm>
          <a:prstGeom prst="rect">
            <a:avLst/>
          </a:prstGeom>
          <a:noFill/>
        </p:spPr>
        <p:txBody>
          <a:bodyPr wrap="square" rtlCol="0">
            <a:spAutoFit/>
          </a:bodyPr>
          <a:lstStyle/>
          <a:p>
            <a:r>
              <a:rPr lang="en-GB" dirty="0"/>
              <a:t>Climate change has the potential to affect dispersal of organisms, either by directly affecting dispersal vectors or indirectly by affecting dispersal-related factors. </a:t>
            </a:r>
          </a:p>
          <a:p>
            <a:endParaRPr lang="en-GB" dirty="0"/>
          </a:p>
          <a:p>
            <a:pPr>
              <a:spcAft>
                <a:spcPts val="600"/>
              </a:spcAft>
            </a:pPr>
            <a:r>
              <a:rPr lang="en-GB" dirty="0"/>
              <a:t>This includes:</a:t>
            </a:r>
          </a:p>
          <a:p>
            <a:pPr marL="285750" indent="-285750">
              <a:buFont typeface="Arial" panose="020B0604020202020204" pitchFamily="34" charset="0"/>
              <a:buChar char="•"/>
            </a:pPr>
            <a:r>
              <a:rPr lang="en-GB" dirty="0"/>
              <a:t>Temperature</a:t>
            </a:r>
          </a:p>
          <a:p>
            <a:pPr marL="285750" indent="-285750">
              <a:buFont typeface="Arial" panose="020B0604020202020204" pitchFamily="34" charset="0"/>
              <a:buChar char="•"/>
            </a:pPr>
            <a:r>
              <a:rPr lang="en-GB" dirty="0"/>
              <a:t>Precipitation</a:t>
            </a:r>
          </a:p>
          <a:p>
            <a:pPr marL="285750" indent="-285750">
              <a:buFont typeface="Arial" panose="020B0604020202020204" pitchFamily="34" charset="0"/>
              <a:buChar char="•"/>
            </a:pPr>
            <a:r>
              <a:rPr lang="en-GB" dirty="0"/>
              <a:t>Wind speeds</a:t>
            </a:r>
          </a:p>
          <a:p>
            <a:pPr marL="285750" indent="-285750">
              <a:buFont typeface="Arial" panose="020B0604020202020204" pitchFamily="34" charset="0"/>
              <a:buChar char="•"/>
            </a:pPr>
            <a:r>
              <a:rPr lang="en-GB" dirty="0"/>
              <a:t>Frequency of extreme events</a:t>
            </a:r>
          </a:p>
        </p:txBody>
      </p:sp>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836E2D7-452C-47B6-A677-93DB0E9083B6}"/>
              </a:ext>
            </a:extLst>
          </p:cNvPr>
          <p:cNvSpPr txBox="1"/>
          <p:nvPr/>
        </p:nvSpPr>
        <p:spPr>
          <a:xfrm>
            <a:off x="1003750" y="602265"/>
            <a:ext cx="9479558" cy="830997"/>
          </a:xfrm>
          <a:prstGeom prst="rect">
            <a:avLst/>
          </a:prstGeom>
          <a:noFill/>
        </p:spPr>
        <p:txBody>
          <a:bodyPr wrap="square" rtlCol="0">
            <a:spAutoFit/>
          </a:bodyPr>
          <a:lstStyle/>
          <a:p>
            <a:r>
              <a:rPr lang="en-GB" sz="4800" dirty="0"/>
              <a:t>Climate change may affect dispersal</a:t>
            </a:r>
          </a:p>
        </p:txBody>
      </p:sp>
      <p:pic>
        <p:nvPicPr>
          <p:cNvPr id="16" name="Picture 6" descr="C nutans seed leaving flowerhead Garman farm 040703 I">
            <a:extLst>
              <a:ext uri="{FF2B5EF4-FFF2-40B4-BE49-F238E27FC236}">
                <a16:creationId xmlns:a16="http://schemas.microsoft.com/office/drawing/2014/main" id="{7568283F-D337-4885-A0BF-43BB3EB47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114250" y="1939743"/>
            <a:ext cx="4351830" cy="331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000EE0B-A805-4E55-8C1E-A8EB779FC3E0}"/>
              </a:ext>
            </a:extLst>
          </p:cNvPr>
          <p:cNvSpPr txBox="1"/>
          <p:nvPr/>
        </p:nvSpPr>
        <p:spPr>
          <a:xfrm>
            <a:off x="4367441" y="5050571"/>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4FD73034-40BC-4DB4-B4B7-727EA0E42DFA}"/>
              </a:ext>
            </a:extLst>
          </p:cNvPr>
          <p:cNvSpPr txBox="1"/>
          <p:nvPr/>
        </p:nvSpPr>
        <p:spPr>
          <a:xfrm>
            <a:off x="1003750" y="5572441"/>
            <a:ext cx="3324582" cy="369332"/>
          </a:xfrm>
          <a:prstGeom prst="rect">
            <a:avLst/>
          </a:prstGeom>
          <a:noFill/>
        </p:spPr>
        <p:txBody>
          <a:bodyPr wrap="square" rtlCol="0">
            <a:spAutoFit/>
          </a:bodyPr>
          <a:lstStyle/>
          <a:p>
            <a:r>
              <a:rPr lang="en-GB" dirty="0">
                <a:solidFill>
                  <a:srgbClr val="FF0000"/>
                </a:solidFill>
              </a:rPr>
              <a:t>Wind-dispersed invasive species!</a:t>
            </a:r>
          </a:p>
        </p:txBody>
      </p:sp>
    </p:spTree>
    <p:extLst>
      <p:ext uri="{BB962C8B-B14F-4D97-AF65-F5344CB8AC3E}">
        <p14:creationId xmlns:p14="http://schemas.microsoft.com/office/powerpoint/2010/main" val="15708948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23949</TotalTime>
  <Words>3588</Words>
  <Application>Microsoft Office PowerPoint</Application>
  <PresentationFormat>Widescreen</PresentationFormat>
  <Paragraphs>421</Paragraphs>
  <Slides>60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60</vt:i4>
      </vt:variant>
    </vt:vector>
  </HeadingPairs>
  <TitlesOfParts>
    <vt:vector size="65"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Trevor D.</dc:creator>
  <cp:lastModifiedBy>Trevor D.</cp:lastModifiedBy>
  <cp:revision>392</cp:revision>
  <dcterms:created xsi:type="dcterms:W3CDTF">2019-10-27T14:37:40Z</dcterms:created>
  <dcterms:modified xsi:type="dcterms:W3CDTF">2021-07-02T22:06:56Z</dcterms:modified>
</cp:coreProperties>
</file>